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8"/>
  </p:notesMasterIdLst>
  <p:sldIdLst>
    <p:sldId id="260" r:id="rId2"/>
    <p:sldId id="261" r:id="rId3"/>
    <p:sldId id="265" r:id="rId4"/>
    <p:sldId id="266" r:id="rId5"/>
    <p:sldId id="267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13"/>
    <p:restoredTop sz="94694"/>
  </p:normalViewPr>
  <p:slideViewPr>
    <p:cSldViewPr snapToGrid="0">
      <p:cViewPr varScale="1">
        <p:scale>
          <a:sx n="79" d="100"/>
          <a:sy n="79" d="100"/>
        </p:scale>
        <p:origin x="1217" y="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B99F2-2D46-D543-B88A-9A8162C27929}" type="datetimeFigureOut">
              <a:rPr lang="en-NO" smtClean="0"/>
              <a:t>07/03/2025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95798-78F1-D64F-A53A-E2E12159492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41071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mø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0C0E33D1-9EFF-3A1A-7344-E461E4A006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201899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19" name="Picture 18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FD057202-C39F-FAA1-487C-60EA83ADCA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2357" y="4867800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74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17FA50F6-045F-9462-D0E8-800527DDCD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</p:spTree>
    <p:extLst>
      <p:ext uri="{BB962C8B-B14F-4D97-AF65-F5344CB8AC3E}">
        <p14:creationId xmlns:p14="http://schemas.microsoft.com/office/powerpoint/2010/main" val="939203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10" name="Picture 9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904A38DD-1843-2B20-1EF9-7EB609A5F8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-332133" y="-453735"/>
            <a:ext cx="3403324" cy="3403324"/>
          </a:xfrm>
          <a:prstGeom prst="rect">
            <a:avLst/>
          </a:prstGeom>
        </p:spPr>
      </p:pic>
      <p:pic>
        <p:nvPicPr>
          <p:cNvPr id="13" name="Picture 12" descr="A logo for a science center&#10;&#10;Description automatically generated">
            <a:extLst>
              <a:ext uri="{FF2B5EF4-FFF2-40B4-BE49-F238E27FC236}">
                <a16:creationId xmlns:a16="http://schemas.microsoft.com/office/drawing/2014/main" id="{A80E954F-E528-66E3-3D26-720F4398A4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39363" y="4873967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0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bilde lys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9788" y="485054"/>
            <a:ext cx="8761412" cy="146519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9788" y="2096628"/>
            <a:ext cx="59436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pic>
        <p:nvPicPr>
          <p:cNvPr id="10" name="Picture 9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904A38DD-1843-2B20-1EF9-7EB609A5F8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42060" y="3429000"/>
            <a:ext cx="3728605" cy="3728605"/>
          </a:xfrm>
          <a:prstGeom prst="rect">
            <a:avLst/>
          </a:prstGeom>
        </p:spPr>
      </p:pic>
      <p:pic>
        <p:nvPicPr>
          <p:cNvPr id="9" name="Picture 8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73D49FF0-4608-DFAE-61CB-6426ECCA67E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9363" y="392349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60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bilde mørk"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11" name="Picture 10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0C0E33D1-9EFF-3A1A-7344-E461E4A006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842711">
            <a:off x="444029" y="-150380"/>
            <a:ext cx="2514600" cy="4038600"/>
          </a:xfrm>
          <a:prstGeom prst="rect">
            <a:avLst/>
          </a:prstGeom>
        </p:spPr>
      </p:pic>
      <p:pic>
        <p:nvPicPr>
          <p:cNvPr id="17" name="Picture 16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DD6F56E4-E1E1-14E4-7579-04D4E8A15DB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9363" y="393038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672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bilde og tittel (hvit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961660"/>
            <a:ext cx="10515600" cy="847002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5835650"/>
            <a:ext cx="10515600" cy="3651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Undertekst</a:t>
            </a:r>
            <a:endParaRPr lang="en-GB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A3C997A-7BFD-CCDD-0E33-21521336801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39788" y="1160463"/>
            <a:ext cx="10512425" cy="34353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NO" dirty="0"/>
              <a:t>Klikk på ikon for bytte av panoramabilde</a:t>
            </a:r>
          </a:p>
        </p:txBody>
      </p:sp>
      <p:sp>
        <p:nvSpPr>
          <p:cNvPr id="8" name="Vertical Text Placeholder 7">
            <a:extLst>
              <a:ext uri="{FF2B5EF4-FFF2-40B4-BE49-F238E27FC236}">
                <a16:creationId xmlns:a16="http://schemas.microsoft.com/office/drawing/2014/main" id="{E6475878-AE9E-743F-E451-60D8ED8BD982}"/>
              </a:ext>
            </a:extLst>
          </p:cNvPr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4367209" y="1148888"/>
            <a:ext cx="450850" cy="3492500"/>
          </a:xfrm>
          <a:solidFill>
            <a:srgbClr val="FFFFFF">
              <a:alpha val="75000"/>
            </a:srgbClr>
          </a:solidFill>
        </p:spPr>
        <p:txBody>
          <a:bodyPr vert="eaVert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NO" dirty="0"/>
          </a:p>
        </p:txBody>
      </p:sp>
      <p:sp>
        <p:nvSpPr>
          <p:cNvPr id="10" name="Vertical Text Placeholder 7">
            <a:extLst>
              <a:ext uri="{FF2B5EF4-FFF2-40B4-BE49-F238E27FC236}">
                <a16:creationId xmlns:a16="http://schemas.microsoft.com/office/drawing/2014/main" id="{D9D71020-A5FF-A904-130D-5C3B59273DD1}"/>
              </a:ext>
            </a:extLst>
          </p:cNvPr>
          <p:cNvSpPr>
            <a:spLocks noGrp="1"/>
          </p:cNvSpPr>
          <p:nvPr>
            <p:ph type="body" orient="vert" sz="quarter" idx="14" hasCustomPrompt="1"/>
          </p:nvPr>
        </p:nvSpPr>
        <p:spPr>
          <a:xfrm>
            <a:off x="7859711" y="1160463"/>
            <a:ext cx="450850" cy="3492500"/>
          </a:xfrm>
          <a:solidFill>
            <a:srgbClr val="FFFFFF">
              <a:alpha val="75171"/>
            </a:srgbClr>
          </a:solidFill>
        </p:spPr>
        <p:txBody>
          <a:bodyPr vert="eaVert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NO" dirty="0"/>
          </a:p>
        </p:txBody>
      </p:sp>
      <p:sp>
        <p:nvSpPr>
          <p:cNvPr id="11" name="Vertical Text Placeholder 7">
            <a:extLst>
              <a:ext uri="{FF2B5EF4-FFF2-40B4-BE49-F238E27FC236}">
                <a16:creationId xmlns:a16="http://schemas.microsoft.com/office/drawing/2014/main" id="{E1D89A83-CF1C-8A7B-37F5-5AB75396A2A0}"/>
              </a:ext>
            </a:extLst>
          </p:cNvPr>
          <p:cNvSpPr>
            <a:spLocks noGrp="1"/>
          </p:cNvSpPr>
          <p:nvPr>
            <p:ph type="body" orient="vert" sz="quarter" idx="15" hasCustomPrompt="1"/>
          </p:nvPr>
        </p:nvSpPr>
        <p:spPr>
          <a:xfrm rot="16200000">
            <a:off x="9605961" y="1374312"/>
            <a:ext cx="450850" cy="3041651"/>
          </a:xfrm>
          <a:solidFill>
            <a:srgbClr val="FFFFFF">
              <a:alpha val="75453"/>
            </a:srgbClr>
          </a:solidFill>
        </p:spPr>
        <p:txBody>
          <a:bodyPr vert="eaVert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NO" dirty="0"/>
          </a:p>
        </p:txBody>
      </p:sp>
      <p:pic>
        <p:nvPicPr>
          <p:cNvPr id="13" name="Picture 12" descr="A logo for a science center&#10;&#10;Description automatically generated">
            <a:extLst>
              <a:ext uri="{FF2B5EF4-FFF2-40B4-BE49-F238E27FC236}">
                <a16:creationId xmlns:a16="http://schemas.microsoft.com/office/drawing/2014/main" id="{7FF75819-B7FC-62C9-4F26-B2102DB985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39363" y="4890950"/>
            <a:ext cx="1644650" cy="1581150"/>
          </a:xfrm>
          <a:prstGeom prst="rect">
            <a:avLst/>
          </a:prstGeom>
        </p:spPr>
      </p:pic>
      <p:pic>
        <p:nvPicPr>
          <p:cNvPr id="14" name="Picture 13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E6C27ACA-0617-0704-15A7-24F64049BD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>
            <a:off x="-332133" y="-453735"/>
            <a:ext cx="3403324" cy="340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306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17FA50F6-045F-9462-D0E8-800527DDCD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</p:spTree>
    <p:extLst>
      <p:ext uri="{BB962C8B-B14F-4D97-AF65-F5344CB8AC3E}">
        <p14:creationId xmlns:p14="http://schemas.microsoft.com/office/powerpoint/2010/main" val="246248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hvit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4" name="Picture 3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4C469B05-14C0-4373-76C5-0462A4D187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1448421">
            <a:off x="8603013" y="-270920"/>
            <a:ext cx="4129976" cy="412997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AF42770-59A3-A2F6-5F7B-51EE77B3DD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97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kolonner lys (tekst/bilde/gra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D6445C30-1588-D6C3-4A50-6ABC6F4164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520825"/>
            <a:ext cx="5181600" cy="4656138"/>
          </a:xfrm>
        </p:spPr>
        <p:txBody>
          <a:bodyPr/>
          <a:lstStyle/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520825"/>
            <a:ext cx="5181600" cy="4656138"/>
          </a:xfrm>
        </p:spPr>
        <p:txBody>
          <a:bodyPr/>
          <a:lstStyle/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F19DEA1-B1F4-853E-3FE3-D8B6F516E6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788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tel og to kolonner mørk (tekst/bilde/graf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D6445C30-1588-D6C3-4A50-6ABC6F4164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82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kolonner hvit (tekst/bilde/graf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5" name="Picture 4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CE829226-170F-7277-90DB-DCE1FBE73C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1448421">
            <a:off x="8603013" y="-270920"/>
            <a:ext cx="4129976" cy="412997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32EE115-9BAA-F618-87C2-EF3F2FD0EF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73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killeark med tittel og tekst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41D012A4-0EF9-B41D-7BC3-CF986139C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Undertekst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pic>
        <p:nvPicPr>
          <p:cNvPr id="8" name="Picture 7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B23269E5-8ED3-9353-F60C-DC0CF98853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201899"/>
            <a:ext cx="2514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11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killeark med tittel og tekst (l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41D012A4-0EF9-B41D-7BC3-CF986139C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Undertekst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8" name="Picture 7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B23269E5-8ED3-9353-F60C-DC0CF98853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88045"/>
            <a:ext cx="2514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11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med bilde høyre (lys blå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8071" y="368301"/>
            <a:ext cx="4391040" cy="1634120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8071" y="2144485"/>
            <a:ext cx="4391040" cy="4256314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Brødtekst</a:t>
            </a:r>
            <a:endParaRPr lang="en-GB" dirty="0"/>
          </a:p>
        </p:txBody>
      </p:sp>
      <p:pic>
        <p:nvPicPr>
          <p:cNvPr id="9" name="Picture 8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C0ED4703-4562-3447-16DF-63A669A6E0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8876922">
            <a:off x="405334" y="3315390"/>
            <a:ext cx="2514600" cy="40386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E56F73E-F48F-CD0D-59E0-CBCE2F885A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52000" y="0"/>
            <a:ext cx="6840000" cy="6840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Klikk på ikonet for å bytte bildet</a:t>
            </a:r>
          </a:p>
        </p:txBody>
      </p:sp>
    </p:spTree>
    <p:extLst>
      <p:ext uri="{BB962C8B-B14F-4D97-AF65-F5344CB8AC3E}">
        <p14:creationId xmlns:p14="http://schemas.microsoft.com/office/powerpoint/2010/main" val="1027596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med bilde venstre (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34552" y="368300"/>
            <a:ext cx="4224048" cy="1689100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434552" y="2057400"/>
            <a:ext cx="4224048" cy="4332514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Brødtekst</a:t>
            </a:r>
            <a:endParaRPr lang="en-GB" dirty="0"/>
          </a:p>
        </p:txBody>
      </p:sp>
      <p:pic>
        <p:nvPicPr>
          <p:cNvPr id="8" name="Picture 7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67C28D15-5D39-2780-0FAC-040244A5C1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F4235B-FE00-7DC6-72A5-6D2C073BB46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858000" cy="6858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Klikk på ikonet for å bytte bildet</a:t>
            </a:r>
          </a:p>
        </p:txBody>
      </p:sp>
    </p:spTree>
    <p:extLst>
      <p:ext uri="{BB962C8B-B14F-4D97-AF65-F5344CB8AC3E}">
        <p14:creationId xmlns:p14="http://schemas.microsoft.com/office/powerpoint/2010/main" val="3250274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med tekst/bilde/video/graf (lys blå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1DEB1291-6370-59E0-A7AD-4240C65617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pic>
        <p:nvPicPr>
          <p:cNvPr id="2" name="Picture 1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593118A9-12E4-F613-D4EA-BD97D3B338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88045"/>
            <a:ext cx="2514600" cy="403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B7C66-BBED-9DB2-F874-4195E2DF493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064688" y="1164231"/>
            <a:ext cx="8062624" cy="4598987"/>
          </a:xfrm>
        </p:spPr>
        <p:txBody>
          <a:bodyPr/>
          <a:lstStyle/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485977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med tekst/bilde/video/graf (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2A268CB3-BEEA-A0E7-566C-CABFDEC11E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pic>
        <p:nvPicPr>
          <p:cNvPr id="2" name="Picture 1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AC478272-F298-B87B-1E93-E009F50DA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88045"/>
            <a:ext cx="2514600" cy="403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B7C66-BBED-9DB2-F874-4195E2DF493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064688" y="1175806"/>
            <a:ext cx="8062624" cy="45989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010475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6EF4A2B-A103-7010-E9ED-4BAF21C86D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NO" dirty="0"/>
              <a:t>Klikk på ikonet for et nytt heldekkende bilde</a:t>
            </a:r>
          </a:p>
        </p:txBody>
      </p:sp>
    </p:spTree>
    <p:extLst>
      <p:ext uri="{BB962C8B-B14F-4D97-AF65-F5344CB8AC3E}">
        <p14:creationId xmlns:p14="http://schemas.microsoft.com/office/powerpoint/2010/main" val="488894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kolonner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FF648770-25CA-D36C-E455-ABEBAD25DF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53069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r>
              <a:rPr lang="en-GB" dirty="0"/>
              <a:t> </a:t>
            </a:r>
            <a:r>
              <a:rPr lang="en-GB" dirty="0" err="1"/>
              <a:t>kolonne</a:t>
            </a:r>
            <a:r>
              <a:rPr lang="en-GB" dirty="0"/>
              <a:t>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354605"/>
            <a:ext cx="5157787" cy="384616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530689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r>
              <a:rPr lang="en-GB" dirty="0"/>
              <a:t> </a:t>
            </a:r>
            <a:r>
              <a:rPr lang="en-GB" dirty="0" err="1"/>
              <a:t>kolonne</a:t>
            </a:r>
            <a:r>
              <a:rPr lang="en-GB" dirty="0"/>
              <a:t> 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54601"/>
            <a:ext cx="5183188" cy="384617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9E6938E-CC9C-EFB1-A181-90C1109921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696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(med runde hjørner)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FF648770-25CA-D36C-E455-ABEBAD25DF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3703899"/>
            <a:ext cx="3198812" cy="467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4171834"/>
            <a:ext cx="3198812" cy="202894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CBD2EC2-DC41-3D50-1AC1-A061D066E9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9788" y="1530688"/>
            <a:ext cx="3198812" cy="2029817"/>
          </a:xfrm>
          <a:prstGeom prst="roundRect">
            <a:avLst/>
          </a:prstGeom>
          <a:effectLst>
            <a:softEdge rad="0"/>
          </a:effectLst>
        </p:spPr>
        <p:txBody>
          <a:bodyPr/>
          <a:lstStyle/>
          <a:p>
            <a:r>
              <a:rPr lang="en-GB" dirty="0"/>
              <a:t>Click icon to add picture</a:t>
            </a:r>
            <a:endParaRPr lang="en-NO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E1F7DC4-83A5-438D-50D6-E5996052289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153400" y="3703899"/>
            <a:ext cx="3198812" cy="467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endParaRPr lang="en-GB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E4D0266-F323-607D-EB58-C0783378ED1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3400" y="4171834"/>
            <a:ext cx="3198812" cy="20289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3B59B558-EDF8-80BE-5AA5-79EA2956D6C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53400" y="1530688"/>
            <a:ext cx="3198812" cy="2029817"/>
          </a:xfrm>
          <a:prstGeom prst="roundRect">
            <a:avLst/>
          </a:prstGeom>
          <a:effectLst>
            <a:softEdge rad="0"/>
          </a:effectLst>
        </p:spPr>
        <p:txBody>
          <a:bodyPr/>
          <a:lstStyle/>
          <a:p>
            <a:r>
              <a:rPr lang="en-GB"/>
              <a:t>Click icon to add picture</a:t>
            </a:r>
            <a:endParaRPr lang="en-NO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BAA41D9-AB05-1D2D-8286-EA119C28809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496594" y="3703899"/>
            <a:ext cx="3198812" cy="467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endParaRPr lang="en-GB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6AD7523-B7EB-2857-3A68-1F7391EB9406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496594" y="4171834"/>
            <a:ext cx="3198812" cy="20289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445002AF-438A-0F6D-7813-B65567042DF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496594" y="1530688"/>
            <a:ext cx="3198812" cy="2029817"/>
          </a:xfrm>
          <a:prstGeom prst="roundRect">
            <a:avLst/>
          </a:prstGeom>
          <a:effectLst>
            <a:softEdge rad="0"/>
          </a:effectLst>
        </p:spPr>
        <p:txBody>
          <a:bodyPr/>
          <a:lstStyle/>
          <a:p>
            <a:r>
              <a:rPr lang="en-GB"/>
              <a:t>Click icon to add picture</a:t>
            </a:r>
            <a:endParaRPr lang="en-NO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B40C186-EBD8-EAAE-61E0-B37C5E028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3059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151807" y="1"/>
            <a:ext cx="6040192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8E6031D-1235-5C38-EEBE-7A94667D86DC}"/>
              </a:ext>
            </a:extLst>
          </p:cNvPr>
          <p:cNvSpPr>
            <a:spLocks noGrp="1" noChangeAspect="1"/>
          </p:cNvSpPr>
          <p:nvPr>
            <p:ph type="pic" idx="10" hasCustomPrompt="1"/>
          </p:nvPr>
        </p:nvSpPr>
        <p:spPr>
          <a:xfrm>
            <a:off x="0" y="1"/>
            <a:ext cx="6040192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281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A64C5F2-0AD3-CEF2-BED2-9551F711EE6A}"/>
              </a:ext>
            </a:extLst>
          </p:cNvPr>
          <p:cNvSpPr>
            <a:spLocks noGrp="1" noChangeAspect="1"/>
          </p:cNvSpPr>
          <p:nvPr>
            <p:ph type="pic" idx="12" hasCustomPrompt="1"/>
          </p:nvPr>
        </p:nvSpPr>
        <p:spPr>
          <a:xfrm>
            <a:off x="0" y="0"/>
            <a:ext cx="3962400" cy="6857999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944DA0E-80AB-CE07-001B-5C67DF94BFAE}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4112820" y="1"/>
            <a:ext cx="3962400" cy="6857999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310063D9-A9A0-AC61-7E40-6CFA0AEE5B7C}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8229600" y="1"/>
            <a:ext cx="3962400" cy="6857999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197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mø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2A268CB3-BEEA-A0E7-566C-CABFDEC11E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pic>
        <p:nvPicPr>
          <p:cNvPr id="2" name="Picture 1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AC478272-F298-B87B-1E93-E009F50DA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78104"/>
            <a:ext cx="2514600" cy="403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5" name="Picture 4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86B9887A-8A99-3CE0-87CB-9248BA7DE4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89650" y="1625477"/>
            <a:ext cx="3413008" cy="3281232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D0687E-B56E-9DC7-5073-E2C29FAD0A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0710" y="5326380"/>
            <a:ext cx="2982912" cy="1314450"/>
          </a:xfrm>
          <a:ln>
            <a:noFill/>
          </a:ln>
        </p:spPr>
        <p:txBody>
          <a:bodyPr/>
          <a:lstStyle>
            <a:lvl1pPr marL="0" indent="0">
              <a:buNone/>
              <a:defRPr sz="1400" b="0" u="none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 marL="4572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2pPr>
            <a:lvl3pPr marL="9144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3pPr>
            <a:lvl4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4pPr>
            <a:lvl5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5pPr>
          </a:lstStyle>
          <a:p>
            <a:pPr lvl="0"/>
            <a:r>
              <a:rPr lang="en-GB" dirty="0"/>
              <a:t>KONTAKTINFO (</a:t>
            </a:r>
            <a:r>
              <a:rPr lang="en-GB" dirty="0" err="1"/>
              <a:t>navn</a:t>
            </a:r>
            <a:r>
              <a:rPr lang="en-GB" dirty="0"/>
              <a:t>, e-post, </a:t>
            </a:r>
            <a:r>
              <a:rPr lang="en-GB" dirty="0" err="1"/>
              <a:t>mobilnr</a:t>
            </a:r>
            <a:r>
              <a:rPr lang="en-GB" dirty="0"/>
              <a:t>)</a:t>
            </a:r>
          </a:p>
          <a:p>
            <a:pPr lvl="0"/>
            <a:r>
              <a:rPr lang="en-GB" dirty="0" err="1"/>
              <a:t>Navn</a:t>
            </a:r>
            <a:r>
              <a:rPr lang="en-GB" dirty="0"/>
              <a:t> </a:t>
            </a:r>
            <a:r>
              <a:rPr lang="en-GB" dirty="0" err="1"/>
              <a:t>Navnesen</a:t>
            </a:r>
            <a:endParaRPr lang="en-GB" dirty="0"/>
          </a:p>
          <a:p>
            <a:pPr lvl="0"/>
            <a:r>
              <a:rPr lang="en-GB" dirty="0" err="1"/>
              <a:t>Navn.navnesen@inspiria.no</a:t>
            </a:r>
            <a:endParaRPr lang="en-GB" dirty="0"/>
          </a:p>
          <a:p>
            <a:pPr lvl="0"/>
            <a:r>
              <a:rPr lang="en-GB" dirty="0"/>
              <a:t>0047 XXX XX XXX</a:t>
            </a:r>
          </a:p>
        </p:txBody>
      </p:sp>
    </p:spTree>
    <p:extLst>
      <p:ext uri="{BB962C8B-B14F-4D97-AF65-F5344CB8AC3E}">
        <p14:creationId xmlns:p14="http://schemas.microsoft.com/office/powerpoint/2010/main" val="1921537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 ly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2593336D-7F45-4EAF-8B7B-D52583C1CB63}"/>
              </a:ext>
            </a:extLst>
          </p:cNvPr>
          <p:cNvSpPr/>
          <p:nvPr userDrawn="1"/>
        </p:nvSpPr>
        <p:spPr>
          <a:xfrm rot="1159958">
            <a:off x="75233" y="4658205"/>
            <a:ext cx="3454713" cy="2335846"/>
          </a:xfrm>
          <a:prstGeom prst="rtTriangl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3F0567D9-0FB6-1CD1-4BAA-C695F58B14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0710" y="5326380"/>
            <a:ext cx="2982912" cy="1314450"/>
          </a:xfrm>
          <a:ln>
            <a:noFill/>
          </a:ln>
        </p:spPr>
        <p:txBody>
          <a:bodyPr/>
          <a:lstStyle>
            <a:lvl1pPr marL="0" indent="0">
              <a:buNone/>
              <a:defRPr sz="1400" b="0" u="none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 marL="4572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2pPr>
            <a:lvl3pPr marL="9144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3pPr>
            <a:lvl4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4pPr>
            <a:lvl5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5pPr>
          </a:lstStyle>
          <a:p>
            <a:pPr lvl="0"/>
            <a:r>
              <a:rPr lang="en-GB" dirty="0"/>
              <a:t>KONTAKTINFO (</a:t>
            </a:r>
            <a:r>
              <a:rPr lang="en-GB" dirty="0" err="1"/>
              <a:t>navn</a:t>
            </a:r>
            <a:r>
              <a:rPr lang="en-GB" dirty="0"/>
              <a:t>, e-post, </a:t>
            </a:r>
            <a:r>
              <a:rPr lang="en-GB" dirty="0" err="1"/>
              <a:t>mobilnr</a:t>
            </a:r>
            <a:r>
              <a:rPr lang="en-GB" dirty="0"/>
              <a:t>)</a:t>
            </a:r>
          </a:p>
          <a:p>
            <a:pPr lvl="0"/>
            <a:r>
              <a:rPr lang="en-GB" dirty="0" err="1"/>
              <a:t>Navn</a:t>
            </a:r>
            <a:r>
              <a:rPr lang="en-GB" dirty="0"/>
              <a:t> </a:t>
            </a:r>
            <a:r>
              <a:rPr lang="en-GB" dirty="0" err="1"/>
              <a:t>Navnesen</a:t>
            </a:r>
            <a:endParaRPr lang="en-GB" dirty="0"/>
          </a:p>
          <a:p>
            <a:pPr lvl="0"/>
            <a:r>
              <a:rPr lang="en-GB" dirty="0" err="1"/>
              <a:t>Navn.navnesen@inspiria.no</a:t>
            </a:r>
            <a:endParaRPr lang="en-GB" dirty="0"/>
          </a:p>
          <a:p>
            <a:pPr lvl="0"/>
            <a:r>
              <a:rPr lang="en-GB" dirty="0"/>
              <a:t>0047 XXX XX XXX</a:t>
            </a:r>
          </a:p>
        </p:txBody>
      </p:sp>
      <p:pic>
        <p:nvPicPr>
          <p:cNvPr id="7" name="Picture 6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8B9C0C16-068B-D938-345B-C6DD762998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1448421">
            <a:off x="8603013" y="-260981"/>
            <a:ext cx="4129976" cy="4129976"/>
          </a:xfrm>
          <a:prstGeom prst="rect">
            <a:avLst/>
          </a:prstGeom>
        </p:spPr>
      </p:pic>
      <p:pic>
        <p:nvPicPr>
          <p:cNvPr id="6" name="Picture 5" descr="A logo for a science center&#10;&#10;Description automatically generated">
            <a:extLst>
              <a:ext uri="{FF2B5EF4-FFF2-40B4-BE49-F238E27FC236}">
                <a16:creationId xmlns:a16="http://schemas.microsoft.com/office/drawing/2014/main" id="{9248C4B2-ECA4-6311-D7C6-BEDA23FBCA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91168" y="1520825"/>
            <a:ext cx="32893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3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53384"/>
            <a:ext cx="10515600" cy="7878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30626"/>
            <a:ext cx="10515600" cy="4646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D96AC57-1B33-9C49-76BA-8884BFA927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</p:spTree>
    <p:extLst>
      <p:ext uri="{BB962C8B-B14F-4D97-AF65-F5344CB8AC3E}">
        <p14:creationId xmlns:p14="http://schemas.microsoft.com/office/powerpoint/2010/main" val="322449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74" r:id="rId2"/>
    <p:sldLayoutId id="2147483673" r:id="rId3"/>
    <p:sldLayoutId id="2147483700" r:id="rId4"/>
    <p:sldLayoutId id="2147483699" r:id="rId5"/>
    <p:sldLayoutId id="2147483710" r:id="rId6"/>
    <p:sldLayoutId id="2147483711" r:id="rId7"/>
    <p:sldLayoutId id="2147483719" r:id="rId8"/>
    <p:sldLayoutId id="2147483676" r:id="rId9"/>
    <p:sldLayoutId id="2147483708" r:id="rId10"/>
    <p:sldLayoutId id="2147483720" r:id="rId11"/>
    <p:sldLayoutId id="2147483675" r:id="rId12"/>
    <p:sldLayoutId id="2147483707" r:id="rId13"/>
    <p:sldLayoutId id="2147483701" r:id="rId14"/>
    <p:sldLayoutId id="2147483703" r:id="rId15"/>
    <p:sldLayoutId id="2147483706" r:id="rId16"/>
    <p:sldLayoutId id="2147483705" r:id="rId17"/>
    <p:sldLayoutId id="2147483716" r:id="rId18"/>
    <p:sldLayoutId id="2147483677" r:id="rId19"/>
    <p:sldLayoutId id="2147483722" r:id="rId20"/>
    <p:sldLayoutId id="2147483681" r:id="rId21"/>
    <p:sldLayoutId id="2147483713" r:id="rId22"/>
    <p:sldLayoutId id="2147483714" r:id="rId23"/>
    <p:sldLayoutId id="2147483715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orient="horz" pos="3906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pos="3840" userDrawn="1">
          <p15:clr>
            <a:srgbClr val="F26B43"/>
          </p15:clr>
        </p15:guide>
        <p15:guide id="5" pos="7151" userDrawn="1">
          <p15:clr>
            <a:srgbClr val="F26B43"/>
          </p15:clr>
        </p15:guide>
        <p15:guide id="6" orient="horz" pos="731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orient="horz" pos="95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6C5CHv38EM?feature=oembed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428DED9-AA7E-16B9-3E85-04D4314214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Valg - Tilfeldigheter</a:t>
            </a:r>
            <a:endParaRPr lang="en-NO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B443BE82-C6C0-061B-DBE8-AC510A8C2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/>
          <a:lstStyle/>
          <a:p>
            <a:r>
              <a:rPr lang="nb-NO" b="1" dirty="0"/>
              <a:t>Valg og tilfeldigheter – hvordan påvirker det deg i arbeidsuka? </a:t>
            </a:r>
            <a:endParaRPr lang="en-NO" b="1" dirty="0"/>
          </a:p>
        </p:txBody>
      </p:sp>
      <p:pic>
        <p:nvPicPr>
          <p:cNvPr id="2" name="Picture 2" descr="Karriereknappene | HK-dir">
            <a:extLst>
              <a:ext uri="{FF2B5EF4-FFF2-40B4-BE49-F238E27FC236}">
                <a16:creationId xmlns:a16="http://schemas.microsoft.com/office/drawing/2014/main" id="{79126F54-D5D1-15B7-6FA3-4BDE51A45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638" y="365439"/>
            <a:ext cx="1950724" cy="195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214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77DE4-F1DB-C7B5-37F3-60FBAB56C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 dirty="0"/>
          </a:p>
        </p:txBody>
      </p:sp>
      <p:pic>
        <p:nvPicPr>
          <p:cNvPr id="4" name="Media på Internett 5" title="Så Mange Valg">
            <a:hlinkClick r:id="" action="ppaction://media"/>
            <a:extLst>
              <a:ext uri="{FF2B5EF4-FFF2-40B4-BE49-F238E27FC236}">
                <a16:creationId xmlns:a16="http://schemas.microsoft.com/office/drawing/2014/main" id="{5AB1B0B8-ABE6-2318-33B1-EF45B1E2757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68316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6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F0994B-14C1-BF09-BA18-FD1382DA6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tar du valg?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280305-B8D9-0521-79D8-40CD78D52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b="1" dirty="0"/>
              <a:t>Hvordan pleier du å ta valg?</a:t>
            </a:r>
            <a:br>
              <a:rPr lang="nb-NO" dirty="0"/>
            </a:br>
            <a:r>
              <a:rPr lang="nb-NO" dirty="0"/>
              <a:t>Tenker du lenge før du bestemmer deg, spør du andre om råd, eller går du mest på magefølelsen?</a:t>
            </a:r>
          </a:p>
          <a:p>
            <a:r>
              <a:rPr lang="nb-NO" b="1" dirty="0"/>
              <a:t>Hvordan har du gjort det når du har tatt viktige valg før?</a:t>
            </a:r>
            <a:br>
              <a:rPr lang="nb-NO" dirty="0"/>
            </a:br>
            <a:r>
              <a:rPr lang="nb-NO" dirty="0"/>
              <a:t>For eksempel da du valgte valgfag eller fritidsaktivitet – hva tenkte du på da?</a:t>
            </a:r>
          </a:p>
          <a:p>
            <a:r>
              <a:rPr lang="nb-NO" b="1" dirty="0"/>
              <a:t>Hvem eller hva har hjulpet deg når du skal bestemme deg for noe viktig?</a:t>
            </a:r>
            <a:br>
              <a:rPr lang="nb-NO" dirty="0"/>
            </a:br>
            <a:r>
              <a:rPr lang="nb-NO" dirty="0"/>
              <a:t>Har det vært personer (som foreldre, venner, lærere), noe du har lest eller prøvd selv?</a:t>
            </a:r>
          </a:p>
          <a:p>
            <a:r>
              <a:rPr lang="nb-NO" b="1" dirty="0"/>
              <a:t>Hva tror du påvirker valgene du tar?</a:t>
            </a:r>
            <a:br>
              <a:rPr lang="nb-NO" dirty="0"/>
            </a:br>
            <a:r>
              <a:rPr lang="nb-NO" dirty="0"/>
              <a:t>For eksempel interesser, verdier, hva andre tenker, </a:t>
            </a:r>
            <a:r>
              <a:rPr lang="nb-NO" dirty="0" err="1"/>
              <a:t>Tiktok</a:t>
            </a:r>
            <a:r>
              <a:rPr lang="nb-NO" dirty="0"/>
              <a:t>, eller hva som virker spennende?</a:t>
            </a:r>
          </a:p>
          <a:p>
            <a:r>
              <a:rPr lang="nb-NO" b="1" dirty="0"/>
              <a:t>Har det skjedd noe tilfeldig i livet ditt som har gjort at du ble interessert i noe bestemt, eller begynte å tenke på en bestemt utdanning eller jobb?</a:t>
            </a:r>
            <a:endParaRPr lang="nb-NO" dirty="0"/>
          </a:p>
          <a:p>
            <a:r>
              <a:rPr lang="nb-NO" b="1" dirty="0"/>
              <a:t>Tror du tilfeldigheter (ting du ikke kan styre) kan påvirke framtiden din? Hvordan da?</a:t>
            </a:r>
            <a:endParaRPr lang="nb-NO" dirty="0"/>
          </a:p>
          <a:p>
            <a:r>
              <a:rPr lang="nb-NO" b="1" dirty="0"/>
              <a:t>Hvordan kan du gjøre det lettere for «gode tilfeldigheter» å skje?</a:t>
            </a:r>
            <a:br>
              <a:rPr lang="nb-NO" dirty="0"/>
            </a:br>
            <a:r>
              <a:rPr lang="nb-NO" dirty="0"/>
              <a:t>For eksempel ved å prøve nye ting, være åpen for muligheter eller si ja til noe du ikke har gjort før?</a:t>
            </a:r>
          </a:p>
          <a:p>
            <a:endParaRPr lang="nb-NO" dirty="0"/>
          </a:p>
        </p:txBody>
      </p:sp>
      <p:pic>
        <p:nvPicPr>
          <p:cNvPr id="4098" name="Picture 2" descr="Karriereknappene | HK-dir">
            <a:extLst>
              <a:ext uri="{FF2B5EF4-FFF2-40B4-BE49-F238E27FC236}">
                <a16:creationId xmlns:a16="http://schemas.microsoft.com/office/drawing/2014/main" id="{02CBBBCF-24BA-2F91-6AE2-297EE9B44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3663" y="78608"/>
            <a:ext cx="1950724" cy="195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992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1BFD7B-A862-F1E7-C062-7CF95D815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 dirty="0"/>
              <a:t>Valg eller tilfeldigheter? Diskuter</a:t>
            </a:r>
            <a:r>
              <a:rPr lang="nb-NO" dirty="0"/>
              <a:t>;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6B2938-F92F-7CE2-13CB-98E10701A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/>
              <a:t>Tror du tilfeldigheter kan føre deg i en god retning?</a:t>
            </a:r>
          </a:p>
          <a:p>
            <a:endParaRPr lang="nb-NO" dirty="0"/>
          </a:p>
          <a:p>
            <a:r>
              <a:rPr lang="nb-NO" dirty="0"/>
              <a:t>Hvordan kan du gjøre deg “klar” for å gripe muligheter som dukker opp?</a:t>
            </a:r>
          </a:p>
          <a:p>
            <a:endParaRPr lang="nb-NO" dirty="0"/>
          </a:p>
          <a:p>
            <a:r>
              <a:rPr lang="nb-NO" dirty="0"/>
              <a:t>Hvor viktig er det for deg å ta egne valg?</a:t>
            </a:r>
          </a:p>
          <a:p>
            <a:endParaRPr lang="nb-NO" dirty="0"/>
          </a:p>
          <a:p>
            <a:r>
              <a:rPr lang="nb-NO" dirty="0"/>
              <a:t>Hva tror du kommer til å påvirke hvordan du oppfører deg i arbeidsuka?</a:t>
            </a:r>
          </a:p>
          <a:p>
            <a:endParaRPr lang="nb-NO" dirty="0"/>
          </a:p>
          <a:p>
            <a:r>
              <a:rPr lang="nb-NO" dirty="0"/>
              <a:t>Hva kan du gjøre i arbeidsuka for å oppdage noe nytt?</a:t>
            </a:r>
          </a:p>
          <a:p>
            <a:endParaRPr lang="nb-NO" dirty="0"/>
          </a:p>
        </p:txBody>
      </p:sp>
      <p:pic>
        <p:nvPicPr>
          <p:cNvPr id="4" name="Picture 2" descr="Karriereknappene | HK-dir">
            <a:extLst>
              <a:ext uri="{FF2B5EF4-FFF2-40B4-BE49-F238E27FC236}">
                <a16:creationId xmlns:a16="http://schemas.microsoft.com/office/drawing/2014/main" id="{1EBF0586-80BD-A904-EA45-2880A3262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0943" y="159888"/>
            <a:ext cx="1950724" cy="195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170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693ECB-F055-A65F-36C0-E598F923C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Ekstraoppgave; Twistoppgave</a:t>
            </a:r>
          </a:p>
        </p:txBody>
      </p:sp>
      <p:pic>
        <p:nvPicPr>
          <p:cNvPr id="1026" name="Picture 2" descr="Twist XXL, 550 g">
            <a:extLst>
              <a:ext uri="{FF2B5EF4-FFF2-40B4-BE49-F238E27FC236}">
                <a16:creationId xmlns:a16="http://schemas.microsoft.com/office/drawing/2014/main" id="{01FEA299-51BC-40EB-1F53-6CA476E0C1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694" y="1961961"/>
            <a:ext cx="4215002" cy="421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Karriereknappene | HK-dir">
            <a:extLst>
              <a:ext uri="{FF2B5EF4-FFF2-40B4-BE49-F238E27FC236}">
                <a16:creationId xmlns:a16="http://schemas.microsoft.com/office/drawing/2014/main" id="{E6C563A9-3F46-DDF4-DB27-5D36531DD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286" y="213797"/>
            <a:ext cx="1433279" cy="143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098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E8951D9-F74A-9449-E9DC-5801BD7ED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003" y="3150485"/>
            <a:ext cx="3279185" cy="46404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F0D87F-2CC2-5F15-6A1C-865A20AE4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78" y="3529698"/>
            <a:ext cx="1992812" cy="2820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0B15DA-129E-20DC-D9D5-A857F615C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2868" y="3019888"/>
            <a:ext cx="3463757" cy="490165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A529049-4D92-5EAF-7814-2E58A98FE0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7997" y="1051633"/>
            <a:ext cx="9713498" cy="289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24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NSPIRIA blue">
      <a:dk1>
        <a:srgbClr val="0066A0"/>
      </a:dk1>
      <a:lt1>
        <a:srgbClr val="E5F7FF"/>
      </a:lt1>
      <a:dk2>
        <a:srgbClr val="0066A0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mal_blaa_INSPIRIA" id="{E0CE9A63-45A6-9742-8C3E-E3C4A77CC2E2}" vid="{FD4B937F-5B0E-664F-A9B5-89AEA5D286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4421</TotalTime>
  <Words>299</Words>
  <Application>Microsoft Office PowerPoint</Application>
  <PresentationFormat>Widescreen</PresentationFormat>
  <Paragraphs>21</Paragraphs>
  <Slides>6</Slides>
  <Notes>0</Notes>
  <HiddenSlides>0</HiddenSlides>
  <MMClips>1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Office Theme</vt:lpstr>
      <vt:lpstr>Valg - Tilfeldigheter</vt:lpstr>
      <vt:lpstr>PowerPoint-presentasjon</vt:lpstr>
      <vt:lpstr>Hvordan tar du valg?</vt:lpstr>
      <vt:lpstr>Valg eller tilfeldigheter? Diskuter;</vt:lpstr>
      <vt:lpstr>Ekstraoppgave; Twistoppgave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Therese Lande Patrick</dc:creator>
  <cp:keywords/>
  <dc:description/>
  <cp:lastModifiedBy>Marianne Moe</cp:lastModifiedBy>
  <cp:revision>18</cp:revision>
  <dcterms:created xsi:type="dcterms:W3CDTF">2025-01-13T13:00:36Z</dcterms:created>
  <dcterms:modified xsi:type="dcterms:W3CDTF">2025-07-03T08:35:59Z</dcterms:modified>
  <cp:category/>
</cp:coreProperties>
</file>