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8"/>
  </p:notesMasterIdLst>
  <p:sldIdLst>
    <p:sldId id="260" r:id="rId2"/>
    <p:sldId id="275" r:id="rId3"/>
    <p:sldId id="276" r:id="rId4"/>
    <p:sldId id="278" r:id="rId5"/>
    <p:sldId id="277" r:id="rId6"/>
    <p:sldId id="263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713"/>
    <p:restoredTop sz="94694"/>
  </p:normalViewPr>
  <p:slideViewPr>
    <p:cSldViewPr snapToGrid="0">
      <p:cViewPr varScale="1">
        <p:scale>
          <a:sx n="79" d="100"/>
          <a:sy n="79" d="100"/>
        </p:scale>
        <p:origin x="1217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1B99F2-2D46-D543-B88A-9A8162C27929}" type="datetimeFigureOut">
              <a:rPr lang="en-NO" smtClean="0"/>
              <a:t>07/03/2025</a:t>
            </a:fld>
            <a:endParaRPr lang="en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695798-78F1-D64F-A53A-E2E121594920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34410714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Forside mør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group of blue triangles on a black background&#10;&#10;Description automatically generated">
            <a:extLst>
              <a:ext uri="{FF2B5EF4-FFF2-40B4-BE49-F238E27FC236}">
                <a16:creationId xmlns:a16="http://schemas.microsoft.com/office/drawing/2014/main" id="{0C0E33D1-9EFF-3A1A-7344-E461E4A006F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2842711">
            <a:off x="554866" y="-201899"/>
            <a:ext cx="2514600" cy="4038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 dirty="0" err="1"/>
              <a:t>Forsidetittel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 err="1"/>
              <a:t>Undertittel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GB" dirty="0" err="1"/>
              <a:t>i</a:t>
            </a:r>
            <a:r>
              <a:rPr lang="en-NO" dirty="0"/>
              <a:t>nspiria.no</a:t>
            </a:r>
          </a:p>
        </p:txBody>
      </p:sp>
      <p:pic>
        <p:nvPicPr>
          <p:cNvPr id="19" name="Picture 18" descr="A logo with colorful triangles&#10;&#10;Description automatically generated with medium confidence">
            <a:extLst>
              <a:ext uri="{FF2B5EF4-FFF2-40B4-BE49-F238E27FC236}">
                <a16:creationId xmlns:a16="http://schemas.microsoft.com/office/drawing/2014/main" id="{FD057202-C39F-FAA1-487C-60EA83ADCA1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12357" y="4867800"/>
            <a:ext cx="1644650" cy="1581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97452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 (lys blå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group of blue triangles on a black background&#10;&#10;Description automatically generated">
            <a:extLst>
              <a:ext uri="{FF2B5EF4-FFF2-40B4-BE49-F238E27FC236}">
                <a16:creationId xmlns:a16="http://schemas.microsoft.com/office/drawing/2014/main" id="{17FA50F6-045F-9462-D0E8-800527DDCD9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4621376">
            <a:off x="9263492" y="3307080"/>
            <a:ext cx="2514600" cy="4038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9788" y="536530"/>
            <a:ext cx="10515600" cy="787814"/>
          </a:xfrm>
        </p:spPr>
        <p:txBody>
          <a:bodyPr>
            <a:noAutofit/>
          </a:bodyPr>
          <a:lstStyle>
            <a:lvl1pPr>
              <a:defRPr sz="6000" b="1">
                <a:latin typeface="+mj-lt"/>
              </a:defRPr>
            </a:lvl1pPr>
          </a:lstStyle>
          <a:p>
            <a:r>
              <a:rPr lang="en-GB" dirty="0" err="1"/>
              <a:t>Overskrift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r>
              <a:rPr lang="en-NO" dirty="0"/>
              <a:t>Sett inn tekst, video, bilde, tabell, graf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NO" dirty="0"/>
              <a:t>INSPIRIA science center</a:t>
            </a:r>
          </a:p>
        </p:txBody>
      </p:sp>
    </p:spTree>
    <p:extLst>
      <p:ext uri="{BB962C8B-B14F-4D97-AF65-F5344CB8AC3E}">
        <p14:creationId xmlns:p14="http://schemas.microsoft.com/office/powerpoint/2010/main" val="9392034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Forside l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 dirty="0" err="1"/>
              <a:t>Forsidetittel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 err="1"/>
              <a:t>Undertittel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GB" dirty="0" err="1"/>
              <a:t>i</a:t>
            </a:r>
            <a:r>
              <a:rPr lang="en-NO" dirty="0"/>
              <a:t>nspiria.no</a:t>
            </a:r>
          </a:p>
        </p:txBody>
      </p:sp>
      <p:pic>
        <p:nvPicPr>
          <p:cNvPr id="10" name="Picture 9" descr="Colorful cubes flying in the air&#10;&#10;Description automatically generated">
            <a:extLst>
              <a:ext uri="{FF2B5EF4-FFF2-40B4-BE49-F238E27FC236}">
                <a16:creationId xmlns:a16="http://schemas.microsoft.com/office/drawing/2014/main" id="{904A38DD-1843-2B20-1EF9-7EB609A5F89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5400000">
            <a:off x="-332133" y="-453735"/>
            <a:ext cx="3403324" cy="3403324"/>
          </a:xfrm>
          <a:prstGeom prst="rect">
            <a:avLst/>
          </a:prstGeom>
        </p:spPr>
      </p:pic>
      <p:pic>
        <p:nvPicPr>
          <p:cNvPr id="13" name="Picture 12" descr="A logo for a science center&#10;&#10;Description automatically generated">
            <a:extLst>
              <a:ext uri="{FF2B5EF4-FFF2-40B4-BE49-F238E27FC236}">
                <a16:creationId xmlns:a16="http://schemas.microsoft.com/office/drawing/2014/main" id="{A80E954F-E528-66E3-3D26-720F4398A46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39363" y="4873967"/>
            <a:ext cx="1644650" cy="1581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8301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Forside bilde lys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39788" y="485054"/>
            <a:ext cx="8761412" cy="1465190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GB" dirty="0" err="1"/>
              <a:t>Forsidetittel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839788" y="2096628"/>
            <a:ext cx="5943600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 err="1"/>
              <a:t>Undertittel</a:t>
            </a:r>
            <a:endParaRPr lang="en-US" dirty="0"/>
          </a:p>
        </p:txBody>
      </p:sp>
      <p:pic>
        <p:nvPicPr>
          <p:cNvPr id="10" name="Picture 9" descr="Colorful cubes flying in the air&#10;&#10;Description automatically generated">
            <a:extLst>
              <a:ext uri="{FF2B5EF4-FFF2-40B4-BE49-F238E27FC236}">
                <a16:creationId xmlns:a16="http://schemas.microsoft.com/office/drawing/2014/main" id="{904A38DD-1843-2B20-1EF9-7EB609A5F89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542060" y="3429000"/>
            <a:ext cx="3728605" cy="3728605"/>
          </a:xfrm>
          <a:prstGeom prst="rect">
            <a:avLst/>
          </a:prstGeom>
        </p:spPr>
      </p:pic>
      <p:pic>
        <p:nvPicPr>
          <p:cNvPr id="9" name="Picture 8" descr="A logo with colorful triangles&#10;&#10;Description automatically generated with medium confidence">
            <a:extLst>
              <a:ext uri="{FF2B5EF4-FFF2-40B4-BE49-F238E27FC236}">
                <a16:creationId xmlns:a16="http://schemas.microsoft.com/office/drawing/2014/main" id="{73D49FF0-4608-DFAE-61CB-6426ECCA67E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139363" y="392349"/>
            <a:ext cx="1644650" cy="1581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94608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Forside bilde mørk">
    <p:bg>
      <p:bgPr>
        <a:blipFill dpi="0" rotWithShape="1">
          <a:blip r:embed="rId2">
            <a:lum/>
          </a:blip>
          <a:srcRect/>
          <a:stretch>
            <a:fillRect t="-16000" b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GB" dirty="0" err="1"/>
              <a:t>Forsidetittel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 err="1"/>
              <a:t>Undertittel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GB" dirty="0" err="1"/>
              <a:t>i</a:t>
            </a:r>
            <a:r>
              <a:rPr lang="en-NO" dirty="0"/>
              <a:t>nspiria.no</a:t>
            </a:r>
          </a:p>
        </p:txBody>
      </p:sp>
      <p:pic>
        <p:nvPicPr>
          <p:cNvPr id="11" name="Picture 10" descr="A group of blue triangles on a black background&#10;&#10;Description automatically generated">
            <a:extLst>
              <a:ext uri="{FF2B5EF4-FFF2-40B4-BE49-F238E27FC236}">
                <a16:creationId xmlns:a16="http://schemas.microsoft.com/office/drawing/2014/main" id="{0C0E33D1-9EFF-3A1A-7344-E461E4A006F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2842711">
            <a:off x="444029" y="-150380"/>
            <a:ext cx="2514600" cy="4038600"/>
          </a:xfrm>
          <a:prstGeom prst="rect">
            <a:avLst/>
          </a:prstGeom>
        </p:spPr>
      </p:pic>
      <p:pic>
        <p:nvPicPr>
          <p:cNvPr id="17" name="Picture 16" descr="A logo with colorful triangles&#10;&#10;Description automatically generated with medium confidence">
            <a:extLst>
              <a:ext uri="{FF2B5EF4-FFF2-40B4-BE49-F238E27FC236}">
                <a16:creationId xmlns:a16="http://schemas.microsoft.com/office/drawing/2014/main" id="{DD6F56E4-E1E1-14E4-7579-04D4E8A15DB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139363" y="393038"/>
            <a:ext cx="1644650" cy="1581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967275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noramabilde og tittel (hvit)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9788" y="4961660"/>
            <a:ext cx="10515600" cy="847002"/>
          </a:xfrm>
        </p:spPr>
        <p:txBody>
          <a:bodyPr anchor="b"/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GB" dirty="0" err="1"/>
              <a:t>Overskrift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9788" y="5835650"/>
            <a:ext cx="10515600" cy="36512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 dirty="0" err="1"/>
              <a:t>Undertekst</a:t>
            </a:r>
            <a:endParaRPr lang="en-GB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4A3C997A-7BFD-CCDD-0E33-215213368016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39788" y="1160463"/>
            <a:ext cx="10512425" cy="343535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NO" dirty="0"/>
              <a:t>Klikk på ikon for bytte av panoramabilde</a:t>
            </a:r>
          </a:p>
        </p:txBody>
      </p:sp>
      <p:sp>
        <p:nvSpPr>
          <p:cNvPr id="8" name="Vertical Text Placeholder 7">
            <a:extLst>
              <a:ext uri="{FF2B5EF4-FFF2-40B4-BE49-F238E27FC236}">
                <a16:creationId xmlns:a16="http://schemas.microsoft.com/office/drawing/2014/main" id="{E6475878-AE9E-743F-E451-60D8ED8BD982}"/>
              </a:ext>
            </a:extLst>
          </p:cNvPr>
          <p:cNvSpPr>
            <a:spLocks noGrp="1"/>
          </p:cNvSpPr>
          <p:nvPr>
            <p:ph type="body" orient="vert" sz="quarter" idx="13" hasCustomPrompt="1"/>
          </p:nvPr>
        </p:nvSpPr>
        <p:spPr>
          <a:xfrm>
            <a:off x="4367209" y="1148888"/>
            <a:ext cx="450850" cy="3492500"/>
          </a:xfrm>
          <a:solidFill>
            <a:srgbClr val="FFFFFF">
              <a:alpha val="75000"/>
            </a:srgbClr>
          </a:solidFill>
        </p:spPr>
        <p:txBody>
          <a:bodyPr vert="eaVert"/>
          <a:lstStyle>
            <a:lvl1pPr marL="0" indent="0">
              <a:buNone/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GB" dirty="0"/>
              <a:t> </a:t>
            </a:r>
            <a:endParaRPr lang="en-NO" dirty="0"/>
          </a:p>
        </p:txBody>
      </p:sp>
      <p:sp>
        <p:nvSpPr>
          <p:cNvPr id="10" name="Vertical Text Placeholder 7">
            <a:extLst>
              <a:ext uri="{FF2B5EF4-FFF2-40B4-BE49-F238E27FC236}">
                <a16:creationId xmlns:a16="http://schemas.microsoft.com/office/drawing/2014/main" id="{D9D71020-A5FF-A904-130D-5C3B59273DD1}"/>
              </a:ext>
            </a:extLst>
          </p:cNvPr>
          <p:cNvSpPr>
            <a:spLocks noGrp="1"/>
          </p:cNvSpPr>
          <p:nvPr>
            <p:ph type="body" orient="vert" sz="quarter" idx="14" hasCustomPrompt="1"/>
          </p:nvPr>
        </p:nvSpPr>
        <p:spPr>
          <a:xfrm>
            <a:off x="7859711" y="1160463"/>
            <a:ext cx="450850" cy="3492500"/>
          </a:xfrm>
          <a:solidFill>
            <a:srgbClr val="FFFFFF">
              <a:alpha val="75171"/>
            </a:srgbClr>
          </a:solidFill>
        </p:spPr>
        <p:txBody>
          <a:bodyPr vert="eaVert"/>
          <a:lstStyle>
            <a:lvl1pPr marL="0" indent="0">
              <a:buNone/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GB" dirty="0"/>
              <a:t> </a:t>
            </a:r>
            <a:endParaRPr lang="en-NO" dirty="0"/>
          </a:p>
        </p:txBody>
      </p:sp>
      <p:sp>
        <p:nvSpPr>
          <p:cNvPr id="11" name="Vertical Text Placeholder 7">
            <a:extLst>
              <a:ext uri="{FF2B5EF4-FFF2-40B4-BE49-F238E27FC236}">
                <a16:creationId xmlns:a16="http://schemas.microsoft.com/office/drawing/2014/main" id="{E1D89A83-CF1C-8A7B-37F5-5AB75396A2A0}"/>
              </a:ext>
            </a:extLst>
          </p:cNvPr>
          <p:cNvSpPr>
            <a:spLocks noGrp="1"/>
          </p:cNvSpPr>
          <p:nvPr>
            <p:ph type="body" orient="vert" sz="quarter" idx="15" hasCustomPrompt="1"/>
          </p:nvPr>
        </p:nvSpPr>
        <p:spPr>
          <a:xfrm rot="16200000">
            <a:off x="9605961" y="1374312"/>
            <a:ext cx="450850" cy="3041651"/>
          </a:xfrm>
          <a:solidFill>
            <a:srgbClr val="FFFFFF">
              <a:alpha val="75453"/>
            </a:srgbClr>
          </a:solidFill>
        </p:spPr>
        <p:txBody>
          <a:bodyPr vert="eaVert"/>
          <a:lstStyle>
            <a:lvl1pPr marL="0" indent="0">
              <a:buNone/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GB" dirty="0"/>
              <a:t> </a:t>
            </a:r>
            <a:endParaRPr lang="en-NO" dirty="0"/>
          </a:p>
        </p:txBody>
      </p:sp>
      <p:pic>
        <p:nvPicPr>
          <p:cNvPr id="13" name="Picture 12" descr="A logo for a science center&#10;&#10;Description automatically generated">
            <a:extLst>
              <a:ext uri="{FF2B5EF4-FFF2-40B4-BE49-F238E27FC236}">
                <a16:creationId xmlns:a16="http://schemas.microsoft.com/office/drawing/2014/main" id="{7FF75819-B7FC-62C9-4F26-B2102DB9854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39363" y="4890950"/>
            <a:ext cx="1644650" cy="1581150"/>
          </a:xfrm>
          <a:prstGeom prst="rect">
            <a:avLst/>
          </a:prstGeom>
        </p:spPr>
      </p:pic>
      <p:pic>
        <p:nvPicPr>
          <p:cNvPr id="14" name="Picture 13" descr="Colorful cubes flying in the air&#10;&#10;Description automatically generated">
            <a:extLst>
              <a:ext uri="{FF2B5EF4-FFF2-40B4-BE49-F238E27FC236}">
                <a16:creationId xmlns:a16="http://schemas.microsoft.com/office/drawing/2014/main" id="{E6C27ACA-0617-0704-15A7-24F64049BD9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rot="5400000">
            <a:off x="-332133" y="-453735"/>
            <a:ext cx="3403324" cy="3403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3064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 (mørk blå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group of blue triangles on a black background&#10;&#10;Description automatically generated">
            <a:extLst>
              <a:ext uri="{FF2B5EF4-FFF2-40B4-BE49-F238E27FC236}">
                <a16:creationId xmlns:a16="http://schemas.microsoft.com/office/drawing/2014/main" id="{17FA50F6-045F-9462-D0E8-800527DDCD9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4621376">
            <a:off x="9263492" y="3307080"/>
            <a:ext cx="2514600" cy="4038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 err="1"/>
              <a:t>Overskrift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en-NO" dirty="0"/>
              <a:t>Sett inn tekst, video, bilde, tabell, graf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NO" dirty="0"/>
              <a:t>INSPIRIA science center</a:t>
            </a:r>
          </a:p>
        </p:txBody>
      </p:sp>
    </p:spTree>
    <p:extLst>
      <p:ext uri="{BB962C8B-B14F-4D97-AF65-F5344CB8AC3E}">
        <p14:creationId xmlns:p14="http://schemas.microsoft.com/office/powerpoint/2010/main" val="24624873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 (hvit)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r>
              <a:rPr lang="en-NO" dirty="0"/>
              <a:t>Sett inn tekst, video, bilde, tabell, graf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NO" dirty="0"/>
              <a:t>INSPIRIA science center</a:t>
            </a:r>
          </a:p>
        </p:txBody>
      </p:sp>
      <p:pic>
        <p:nvPicPr>
          <p:cNvPr id="4" name="Picture 3" descr="Colorful cubes flying in the air&#10;&#10;Description automatically generated">
            <a:extLst>
              <a:ext uri="{FF2B5EF4-FFF2-40B4-BE49-F238E27FC236}">
                <a16:creationId xmlns:a16="http://schemas.microsoft.com/office/drawing/2014/main" id="{4C469B05-14C0-4373-76C5-0462A4D187F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1448421">
            <a:off x="8603013" y="-270920"/>
            <a:ext cx="4129976" cy="4129976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1AF42770-59A3-A2F6-5F7B-51EE77B3DD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536530"/>
            <a:ext cx="10515600" cy="787814"/>
          </a:xfrm>
        </p:spPr>
        <p:txBody>
          <a:bodyPr>
            <a:noAutofit/>
          </a:bodyPr>
          <a:lstStyle>
            <a:lvl1pPr>
              <a:defRPr sz="6000" b="1">
                <a:latin typeface="+mj-lt"/>
              </a:defRPr>
            </a:lvl1pPr>
          </a:lstStyle>
          <a:p>
            <a:r>
              <a:rPr lang="en-GB" dirty="0" err="1"/>
              <a:t>Overskrift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19713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to kolonner lys (tekst/bilde/graf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group of blue triangles on a black background&#10;&#10;Description automatically generated">
            <a:extLst>
              <a:ext uri="{FF2B5EF4-FFF2-40B4-BE49-F238E27FC236}">
                <a16:creationId xmlns:a16="http://schemas.microsoft.com/office/drawing/2014/main" id="{D6445C30-1588-D6C3-4A50-6ABC6F4164A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4621376">
            <a:off x="9263492" y="3307080"/>
            <a:ext cx="2514600" cy="40386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838200" y="1520825"/>
            <a:ext cx="5181600" cy="4656138"/>
          </a:xfrm>
        </p:spPr>
        <p:txBody>
          <a:bodyPr/>
          <a:lstStyle/>
          <a:p>
            <a:r>
              <a:rPr lang="en-NO" dirty="0"/>
              <a:t>Tekst/video/bilde/tabell/graf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72200" y="1520825"/>
            <a:ext cx="5181600" cy="4656138"/>
          </a:xfrm>
        </p:spPr>
        <p:txBody>
          <a:bodyPr/>
          <a:lstStyle/>
          <a:p>
            <a:r>
              <a:rPr lang="en-NO" dirty="0"/>
              <a:t>Tekst/video/bilde/tabell/graf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NO" dirty="0"/>
              <a:t>INSPIRIA science center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F19DEA1-B1F4-853E-3FE3-D8B6F516E68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536530"/>
            <a:ext cx="10515600" cy="787814"/>
          </a:xfrm>
        </p:spPr>
        <p:txBody>
          <a:bodyPr>
            <a:noAutofit/>
          </a:bodyPr>
          <a:lstStyle>
            <a:lvl1pPr>
              <a:defRPr sz="6000" b="1">
                <a:latin typeface="+mj-lt"/>
              </a:defRPr>
            </a:lvl1pPr>
          </a:lstStyle>
          <a:p>
            <a:r>
              <a:rPr lang="en-GB" dirty="0" err="1"/>
              <a:t>Overskrift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47888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tel og to kolonner mørk (tekst/bilde/graf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 err="1"/>
              <a:t>Overskrift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838200" y="1520825"/>
            <a:ext cx="5181600" cy="46561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en-NO" dirty="0"/>
              <a:t>Tekst/video/bilde/tabell/graf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72200" y="1520825"/>
            <a:ext cx="5181600" cy="46561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en-NO" dirty="0"/>
              <a:t>Tekst/video/bilde/tabell/graf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NO" dirty="0"/>
              <a:t>INSPIRIA science center</a:t>
            </a:r>
          </a:p>
        </p:txBody>
      </p:sp>
      <p:pic>
        <p:nvPicPr>
          <p:cNvPr id="10" name="Picture 9" descr="A group of blue triangles on a black background&#10;&#10;Description automatically generated">
            <a:extLst>
              <a:ext uri="{FF2B5EF4-FFF2-40B4-BE49-F238E27FC236}">
                <a16:creationId xmlns:a16="http://schemas.microsoft.com/office/drawing/2014/main" id="{D6445C30-1588-D6C3-4A50-6ABC6F4164A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4621376">
            <a:off x="9263492" y="3307080"/>
            <a:ext cx="2514600" cy="403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86829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to kolonner hvit (tekst/bilde/graf)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838200" y="1520825"/>
            <a:ext cx="5181600" cy="465613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r>
              <a:rPr lang="en-NO" dirty="0"/>
              <a:t>Tekst/video/bilde/tabell/graf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72200" y="1520825"/>
            <a:ext cx="5181600" cy="465613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r>
              <a:rPr lang="en-NO" dirty="0"/>
              <a:t>Tekst/video/bilde/tabell/graf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NO" dirty="0"/>
              <a:t>INSPIRIA science center</a:t>
            </a:r>
          </a:p>
        </p:txBody>
      </p:sp>
      <p:pic>
        <p:nvPicPr>
          <p:cNvPr id="5" name="Picture 4" descr="Colorful cubes flying in the air&#10;&#10;Description automatically generated">
            <a:extLst>
              <a:ext uri="{FF2B5EF4-FFF2-40B4-BE49-F238E27FC236}">
                <a16:creationId xmlns:a16="http://schemas.microsoft.com/office/drawing/2014/main" id="{CE829226-170F-7277-90DB-DCE1FBE73C3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1448421">
            <a:off x="8603013" y="-270920"/>
            <a:ext cx="4129976" cy="4129976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F32EE115-9BAA-F618-87C2-EF3F2FD0EFC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536530"/>
            <a:ext cx="10515600" cy="787814"/>
          </a:xfrm>
        </p:spPr>
        <p:txBody>
          <a:bodyPr>
            <a:noAutofit/>
          </a:bodyPr>
          <a:lstStyle>
            <a:lvl1pPr>
              <a:defRPr sz="6000" b="1">
                <a:latin typeface="+mj-lt"/>
              </a:defRPr>
            </a:lvl1pPr>
          </a:lstStyle>
          <a:p>
            <a:r>
              <a:rPr lang="en-GB" dirty="0" err="1"/>
              <a:t>Overskrift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66730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killeark med tittel og tekst (lys blå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group of blue triangles on a black background&#10;&#10;Description automatically generated">
            <a:extLst>
              <a:ext uri="{FF2B5EF4-FFF2-40B4-BE49-F238E27FC236}">
                <a16:creationId xmlns:a16="http://schemas.microsoft.com/office/drawing/2014/main" id="{41D012A4-0EF9-B41D-7BC3-CF986139C66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4621376">
            <a:off x="9263492" y="3307080"/>
            <a:ext cx="2514600" cy="4038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 dirty="0" err="1"/>
              <a:t>Overskrift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 dirty="0" err="1"/>
              <a:t>Undertekst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NO" dirty="0"/>
              <a:t>INSPIRIA science center</a:t>
            </a:r>
          </a:p>
        </p:txBody>
      </p:sp>
      <p:pic>
        <p:nvPicPr>
          <p:cNvPr id="8" name="Picture 7" descr="A group of blue triangles on a black background&#10;&#10;Description automatically generated">
            <a:extLst>
              <a:ext uri="{FF2B5EF4-FFF2-40B4-BE49-F238E27FC236}">
                <a16:creationId xmlns:a16="http://schemas.microsoft.com/office/drawing/2014/main" id="{B23269E5-8ED3-9353-F60C-DC0CF98853A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2842711">
            <a:off x="554866" y="-201899"/>
            <a:ext cx="2514600" cy="403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3119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killeark med tittel og tekst (lmørk blå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group of blue triangles on a black background&#10;&#10;Description automatically generated">
            <a:extLst>
              <a:ext uri="{FF2B5EF4-FFF2-40B4-BE49-F238E27FC236}">
                <a16:creationId xmlns:a16="http://schemas.microsoft.com/office/drawing/2014/main" id="{41D012A4-0EF9-B41D-7BC3-CF986139C66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4621376">
            <a:off x="9263492" y="3307080"/>
            <a:ext cx="2514600" cy="4038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GB" dirty="0" err="1"/>
              <a:t>Overskrift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 dirty="0" err="1"/>
              <a:t>Undertekst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NO" dirty="0"/>
              <a:t>INSPIRIA science center</a:t>
            </a:r>
          </a:p>
        </p:txBody>
      </p:sp>
      <p:pic>
        <p:nvPicPr>
          <p:cNvPr id="8" name="Picture 7" descr="A group of blue triangles on a black background&#10;&#10;Description automatically generated">
            <a:extLst>
              <a:ext uri="{FF2B5EF4-FFF2-40B4-BE49-F238E27FC236}">
                <a16:creationId xmlns:a16="http://schemas.microsoft.com/office/drawing/2014/main" id="{B23269E5-8ED3-9353-F60C-DC0CF98853A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2842711">
            <a:off x="554866" y="-188045"/>
            <a:ext cx="2514600" cy="403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3110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tekst med bilde høyre (lys blå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8071" y="368301"/>
            <a:ext cx="4391040" cy="1634120"/>
          </a:xfrm>
        </p:spPr>
        <p:txBody>
          <a:bodyPr anchor="b">
            <a:norm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GB" dirty="0" err="1"/>
              <a:t>Overskrift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468071" y="2144485"/>
            <a:ext cx="4391040" cy="4256314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 err="1"/>
              <a:t>Brødtekst</a:t>
            </a:r>
            <a:endParaRPr lang="en-GB" dirty="0"/>
          </a:p>
        </p:txBody>
      </p:sp>
      <p:pic>
        <p:nvPicPr>
          <p:cNvPr id="9" name="Picture 8" descr="A group of blue triangles on a black background&#10;&#10;Description automatically generated">
            <a:extLst>
              <a:ext uri="{FF2B5EF4-FFF2-40B4-BE49-F238E27FC236}">
                <a16:creationId xmlns:a16="http://schemas.microsoft.com/office/drawing/2014/main" id="{C0ED4703-4562-3447-16DF-63A669A6E03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8876922">
            <a:off x="405334" y="3315390"/>
            <a:ext cx="2514600" cy="4038600"/>
          </a:xfrm>
          <a:prstGeom prst="rect">
            <a:avLst/>
          </a:prstGeom>
        </p:spPr>
      </p:pic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2E56F73E-F48F-CD0D-59E0-CBCE2F885AD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352000" y="0"/>
            <a:ext cx="6840000" cy="6840000"/>
          </a:xfrm>
          <a:blipFill>
            <a:blip r:embed="rId3"/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NO" dirty="0"/>
              <a:t>Klikk på ikonet for å bytte bildet</a:t>
            </a:r>
          </a:p>
        </p:txBody>
      </p:sp>
    </p:spTree>
    <p:extLst>
      <p:ext uri="{BB962C8B-B14F-4D97-AF65-F5344CB8AC3E}">
        <p14:creationId xmlns:p14="http://schemas.microsoft.com/office/powerpoint/2010/main" val="10275968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tekst med bilde venstre (mørk blå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434552" y="368300"/>
            <a:ext cx="4224048" cy="1689100"/>
          </a:xfrm>
        </p:spPr>
        <p:txBody>
          <a:bodyPr anchor="b"/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GB" dirty="0" err="1"/>
              <a:t>Overskrift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7434552" y="2057400"/>
            <a:ext cx="4224048" cy="4332514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 err="1"/>
              <a:t>Brødtekst</a:t>
            </a:r>
            <a:endParaRPr lang="en-GB" dirty="0"/>
          </a:p>
        </p:txBody>
      </p:sp>
      <p:pic>
        <p:nvPicPr>
          <p:cNvPr id="8" name="Picture 7" descr="A group of blue triangles on a black background&#10;&#10;Description automatically generated">
            <a:extLst>
              <a:ext uri="{FF2B5EF4-FFF2-40B4-BE49-F238E27FC236}">
                <a16:creationId xmlns:a16="http://schemas.microsoft.com/office/drawing/2014/main" id="{67C28D15-5D39-2780-0FAC-040244A5C15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4621376">
            <a:off x="9263492" y="3307080"/>
            <a:ext cx="2514600" cy="4038600"/>
          </a:xfrm>
          <a:prstGeom prst="rect">
            <a:avLst/>
          </a:prstGeom>
        </p:spPr>
      </p:pic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DAF4235B-FE00-7DC6-72A5-6D2C073BB46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858000" cy="6858000"/>
          </a:xfrm>
          <a:blipFill>
            <a:blip r:embed="rId3"/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NO" dirty="0"/>
              <a:t>Klikk på ikonet for å bytte bildet</a:t>
            </a:r>
          </a:p>
        </p:txBody>
      </p:sp>
    </p:spTree>
    <p:extLst>
      <p:ext uri="{BB962C8B-B14F-4D97-AF65-F5344CB8AC3E}">
        <p14:creationId xmlns:p14="http://schemas.microsoft.com/office/powerpoint/2010/main" val="32502744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killeark med tekst/bilde/video/graf (lys blå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oup of blue triangles on a black background&#10;&#10;Description automatically generated">
            <a:extLst>
              <a:ext uri="{FF2B5EF4-FFF2-40B4-BE49-F238E27FC236}">
                <a16:creationId xmlns:a16="http://schemas.microsoft.com/office/drawing/2014/main" id="{1DEB1291-6370-59E0-A7AD-4240C656171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4621376">
            <a:off x="9263492" y="3307080"/>
            <a:ext cx="2514600" cy="4038600"/>
          </a:xfrm>
          <a:prstGeom prst="rect">
            <a:avLst/>
          </a:prstGeom>
        </p:spPr>
      </p:pic>
      <p:pic>
        <p:nvPicPr>
          <p:cNvPr id="2" name="Picture 1" descr="A group of blue triangles on a black background&#10;&#10;Description automatically generated">
            <a:extLst>
              <a:ext uri="{FF2B5EF4-FFF2-40B4-BE49-F238E27FC236}">
                <a16:creationId xmlns:a16="http://schemas.microsoft.com/office/drawing/2014/main" id="{593118A9-12E4-F613-D4EA-BD97D3B3385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2842711">
            <a:off x="554866" y="-188045"/>
            <a:ext cx="2514600" cy="40386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NO" dirty="0"/>
              <a:t>INSPIRIA science center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92B7C66-BBED-9DB2-F874-4195E2DF4931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2064688" y="1164231"/>
            <a:ext cx="8062624" cy="4598987"/>
          </a:xfrm>
        </p:spPr>
        <p:txBody>
          <a:bodyPr/>
          <a:lstStyle/>
          <a:p>
            <a:r>
              <a:rPr lang="en-NO" dirty="0"/>
              <a:t>Sett inn tekst, video, bilde, tabell, graf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NO" dirty="0"/>
          </a:p>
        </p:txBody>
      </p:sp>
    </p:spTree>
    <p:extLst>
      <p:ext uri="{BB962C8B-B14F-4D97-AF65-F5344CB8AC3E}">
        <p14:creationId xmlns:p14="http://schemas.microsoft.com/office/powerpoint/2010/main" val="34859772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killeark med tekst/bilde/video/graf (mørk blå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oup of blue triangles on a black background&#10;&#10;Description automatically generated">
            <a:extLst>
              <a:ext uri="{FF2B5EF4-FFF2-40B4-BE49-F238E27FC236}">
                <a16:creationId xmlns:a16="http://schemas.microsoft.com/office/drawing/2014/main" id="{2A268CB3-BEEA-A0E7-566C-CABFDEC11EA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4621376">
            <a:off x="9263492" y="3307080"/>
            <a:ext cx="2514600" cy="4038600"/>
          </a:xfrm>
          <a:prstGeom prst="rect">
            <a:avLst/>
          </a:prstGeom>
        </p:spPr>
      </p:pic>
      <p:pic>
        <p:nvPicPr>
          <p:cNvPr id="2" name="Picture 1" descr="A group of blue triangles on a black background&#10;&#10;Description automatically generated">
            <a:extLst>
              <a:ext uri="{FF2B5EF4-FFF2-40B4-BE49-F238E27FC236}">
                <a16:creationId xmlns:a16="http://schemas.microsoft.com/office/drawing/2014/main" id="{AC478272-F298-B87B-1E93-E009F50DA35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2842711">
            <a:off x="554866" y="-188045"/>
            <a:ext cx="2514600" cy="40386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NO" dirty="0"/>
              <a:t>INSPIRIA science center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92B7C66-BBED-9DB2-F874-4195E2DF4931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2064688" y="1175806"/>
            <a:ext cx="8062624" cy="459898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en-NO" dirty="0"/>
              <a:t>Sett inn tekst, video, bilde, tabell, graf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NO" dirty="0"/>
          </a:p>
        </p:txBody>
      </p:sp>
    </p:spTree>
    <p:extLst>
      <p:ext uri="{BB962C8B-B14F-4D97-AF65-F5344CB8AC3E}">
        <p14:creationId xmlns:p14="http://schemas.microsoft.com/office/powerpoint/2010/main" val="20104757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ldekkende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76EF4A2B-A103-7010-E9ED-4BAF21C86DD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NO" dirty="0"/>
              <a:t>Klikk på ikonet for et nytt heldekkende bilde</a:t>
            </a:r>
          </a:p>
        </p:txBody>
      </p:sp>
    </p:spTree>
    <p:extLst>
      <p:ext uri="{BB962C8B-B14F-4D97-AF65-F5344CB8AC3E}">
        <p14:creationId xmlns:p14="http://schemas.microsoft.com/office/powerpoint/2010/main" val="48889432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to kolonner med 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group of blue triangles on a black background&#10;&#10;Description automatically generated">
            <a:extLst>
              <a:ext uri="{FF2B5EF4-FFF2-40B4-BE49-F238E27FC236}">
                <a16:creationId xmlns:a16="http://schemas.microsoft.com/office/drawing/2014/main" id="{FF648770-25CA-D36C-E455-ABEBAD25DF1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4621376">
            <a:off x="9263492" y="3307080"/>
            <a:ext cx="2514600" cy="403860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9788" y="1530694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 err="1"/>
              <a:t>Overskrift</a:t>
            </a:r>
            <a:r>
              <a:rPr lang="en-GB" dirty="0"/>
              <a:t> </a:t>
            </a:r>
            <a:r>
              <a:rPr lang="en-GB" dirty="0" err="1"/>
              <a:t>kolonne</a:t>
            </a:r>
            <a:r>
              <a:rPr lang="en-GB" dirty="0"/>
              <a:t> 1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354605"/>
            <a:ext cx="5157787" cy="3846169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530689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 err="1"/>
              <a:t>Overskrift</a:t>
            </a:r>
            <a:r>
              <a:rPr lang="en-GB" dirty="0"/>
              <a:t> </a:t>
            </a:r>
            <a:r>
              <a:rPr lang="en-GB" dirty="0" err="1"/>
              <a:t>kolonne</a:t>
            </a:r>
            <a:r>
              <a:rPr lang="en-GB" dirty="0"/>
              <a:t> 2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354601"/>
            <a:ext cx="5183188" cy="3846174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NO" dirty="0"/>
              <a:t>INSPIRIA science center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9E6938E-CC9C-EFB1-A181-90C1109921D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536530"/>
            <a:ext cx="10515600" cy="787814"/>
          </a:xfrm>
        </p:spPr>
        <p:txBody>
          <a:bodyPr>
            <a:noAutofit/>
          </a:bodyPr>
          <a:lstStyle>
            <a:lvl1pPr>
              <a:defRPr sz="6000" b="1">
                <a:latin typeface="+mj-lt"/>
              </a:defRPr>
            </a:lvl1pPr>
          </a:lstStyle>
          <a:p>
            <a:r>
              <a:rPr lang="en-GB" dirty="0" err="1"/>
              <a:t>Overskrift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669671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(med runde hjørner)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group of blue triangles on a black background&#10;&#10;Description automatically generated">
            <a:extLst>
              <a:ext uri="{FF2B5EF4-FFF2-40B4-BE49-F238E27FC236}">
                <a16:creationId xmlns:a16="http://schemas.microsoft.com/office/drawing/2014/main" id="{FF648770-25CA-D36C-E455-ABEBAD25DF1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4621376">
            <a:off x="9263492" y="3307080"/>
            <a:ext cx="2514600" cy="403860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9788" y="3703899"/>
            <a:ext cx="3198812" cy="4679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 err="1"/>
              <a:t>Overskrift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4171834"/>
            <a:ext cx="3198812" cy="2028941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NO" dirty="0"/>
              <a:t>INSPIRIA science center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5CBD2EC2-DC41-3D50-1AC1-A061D066E94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39788" y="1530688"/>
            <a:ext cx="3198812" cy="2029817"/>
          </a:xfrm>
          <a:prstGeom prst="roundRect">
            <a:avLst/>
          </a:prstGeom>
          <a:effectLst>
            <a:softEdge rad="0"/>
          </a:effectLst>
        </p:spPr>
        <p:txBody>
          <a:bodyPr/>
          <a:lstStyle/>
          <a:p>
            <a:r>
              <a:rPr lang="en-GB" dirty="0"/>
              <a:t>Click icon to add picture</a:t>
            </a:r>
            <a:endParaRPr lang="en-NO" dirty="0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DE1F7DC4-83A5-438D-50D6-E59960522899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8153400" y="3703899"/>
            <a:ext cx="3198812" cy="4679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 err="1"/>
              <a:t>Overskrift</a:t>
            </a:r>
            <a:endParaRPr lang="en-GB" dirty="0"/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AE4D0266-F323-607D-EB58-C0783378ED12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8153400" y="4171834"/>
            <a:ext cx="3198812" cy="202894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3B59B558-EDF8-80BE-5AA5-79EA2956D6C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153400" y="1530688"/>
            <a:ext cx="3198812" cy="2029817"/>
          </a:xfrm>
          <a:prstGeom prst="roundRect">
            <a:avLst/>
          </a:prstGeom>
          <a:effectLst>
            <a:softEdge rad="0"/>
          </a:effectLst>
        </p:spPr>
        <p:txBody>
          <a:bodyPr/>
          <a:lstStyle/>
          <a:p>
            <a:r>
              <a:rPr lang="en-GB"/>
              <a:t>Click icon to add picture</a:t>
            </a:r>
            <a:endParaRPr lang="en-NO" dirty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0BAA41D9-AB05-1D2D-8286-EA119C28809B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4496594" y="3703899"/>
            <a:ext cx="3198812" cy="4679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 err="1"/>
              <a:t>Overskrift</a:t>
            </a:r>
            <a:endParaRPr lang="en-GB" dirty="0"/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E6AD7523-B7EB-2857-3A68-1F7391EB9406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4496594" y="4171834"/>
            <a:ext cx="3198812" cy="202894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445002AF-438A-0F6D-7813-B65567042DFE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496594" y="1530688"/>
            <a:ext cx="3198812" cy="2029817"/>
          </a:xfrm>
          <a:prstGeom prst="roundRect">
            <a:avLst/>
          </a:prstGeom>
          <a:effectLst>
            <a:softEdge rad="0"/>
          </a:effectLst>
        </p:spPr>
        <p:txBody>
          <a:bodyPr/>
          <a:lstStyle/>
          <a:p>
            <a:r>
              <a:rPr lang="en-GB"/>
              <a:t>Click icon to add picture</a:t>
            </a:r>
            <a:endParaRPr lang="en-NO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B40C186-EBD8-EAAE-61E0-B37C5E0280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536530"/>
            <a:ext cx="10515600" cy="787814"/>
          </a:xfrm>
        </p:spPr>
        <p:txBody>
          <a:bodyPr>
            <a:noAutofit/>
          </a:bodyPr>
          <a:lstStyle>
            <a:lvl1pPr>
              <a:defRPr sz="6000" b="1">
                <a:latin typeface="+mj-lt"/>
              </a:defRPr>
            </a:lvl1pPr>
          </a:lstStyle>
          <a:p>
            <a:r>
              <a:rPr lang="en-GB" dirty="0" err="1"/>
              <a:t>Overskrift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530599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6151807" y="1"/>
            <a:ext cx="6040192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dirty="0" err="1"/>
              <a:t>Klikk</a:t>
            </a:r>
            <a:r>
              <a:rPr lang="en-GB" dirty="0"/>
              <a:t> </a:t>
            </a:r>
            <a:r>
              <a:rPr lang="en-GB" dirty="0" err="1"/>
              <a:t>på</a:t>
            </a:r>
            <a:r>
              <a:rPr lang="en-GB" dirty="0"/>
              <a:t> </a:t>
            </a:r>
            <a:r>
              <a:rPr lang="en-GB" dirty="0" err="1"/>
              <a:t>ikonet</a:t>
            </a:r>
            <a:r>
              <a:rPr lang="en-GB" dirty="0"/>
              <a:t> for </a:t>
            </a:r>
            <a:r>
              <a:rPr lang="en-GB" dirty="0" err="1"/>
              <a:t>å</a:t>
            </a:r>
            <a:r>
              <a:rPr lang="en-GB" dirty="0"/>
              <a:t> </a:t>
            </a:r>
            <a:r>
              <a:rPr lang="en-GB" dirty="0" err="1"/>
              <a:t>sette</a:t>
            </a:r>
            <a:r>
              <a:rPr lang="en-GB" dirty="0"/>
              <a:t> inn </a:t>
            </a:r>
            <a:r>
              <a:rPr lang="en-GB" dirty="0" err="1"/>
              <a:t>bilde</a:t>
            </a:r>
            <a:endParaRPr lang="en-US" dirty="0"/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28E6031D-1235-5C38-EEBE-7A94667D86DC}"/>
              </a:ext>
            </a:extLst>
          </p:cNvPr>
          <p:cNvSpPr>
            <a:spLocks noGrp="1" noChangeAspect="1"/>
          </p:cNvSpPr>
          <p:nvPr>
            <p:ph type="pic" idx="10" hasCustomPrompt="1"/>
          </p:nvPr>
        </p:nvSpPr>
        <p:spPr>
          <a:xfrm>
            <a:off x="0" y="1"/>
            <a:ext cx="6040192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dirty="0" err="1"/>
              <a:t>Klikk</a:t>
            </a:r>
            <a:r>
              <a:rPr lang="en-GB" dirty="0"/>
              <a:t> </a:t>
            </a:r>
            <a:r>
              <a:rPr lang="en-GB" dirty="0" err="1"/>
              <a:t>på</a:t>
            </a:r>
            <a:r>
              <a:rPr lang="en-GB" dirty="0"/>
              <a:t> </a:t>
            </a:r>
            <a:r>
              <a:rPr lang="en-GB" dirty="0" err="1"/>
              <a:t>ikonet</a:t>
            </a:r>
            <a:r>
              <a:rPr lang="en-GB" dirty="0"/>
              <a:t> for </a:t>
            </a:r>
            <a:r>
              <a:rPr lang="en-GB" dirty="0" err="1"/>
              <a:t>å</a:t>
            </a:r>
            <a:r>
              <a:rPr lang="en-GB" dirty="0"/>
              <a:t> </a:t>
            </a:r>
            <a:r>
              <a:rPr lang="en-GB" dirty="0" err="1"/>
              <a:t>sette</a:t>
            </a:r>
            <a:r>
              <a:rPr lang="en-GB" dirty="0"/>
              <a:t> inn </a:t>
            </a:r>
            <a:r>
              <a:rPr lang="en-GB" dirty="0" err="1"/>
              <a:t>bilde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328150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7A64C5F2-0AD3-CEF2-BED2-9551F711EE6A}"/>
              </a:ext>
            </a:extLst>
          </p:cNvPr>
          <p:cNvSpPr>
            <a:spLocks noGrp="1" noChangeAspect="1"/>
          </p:cNvSpPr>
          <p:nvPr>
            <p:ph type="pic" idx="12" hasCustomPrompt="1"/>
          </p:nvPr>
        </p:nvSpPr>
        <p:spPr>
          <a:xfrm>
            <a:off x="0" y="0"/>
            <a:ext cx="3962400" cy="6857999"/>
          </a:xfrm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dirty="0" err="1"/>
              <a:t>Klikk</a:t>
            </a:r>
            <a:r>
              <a:rPr lang="en-GB" dirty="0"/>
              <a:t> </a:t>
            </a:r>
            <a:r>
              <a:rPr lang="en-GB" dirty="0" err="1"/>
              <a:t>på</a:t>
            </a:r>
            <a:r>
              <a:rPr lang="en-GB" dirty="0"/>
              <a:t> </a:t>
            </a:r>
            <a:r>
              <a:rPr lang="en-GB" dirty="0" err="1"/>
              <a:t>ikonet</a:t>
            </a:r>
            <a:r>
              <a:rPr lang="en-GB" dirty="0"/>
              <a:t> for </a:t>
            </a:r>
            <a:r>
              <a:rPr lang="en-GB" dirty="0" err="1"/>
              <a:t>å</a:t>
            </a:r>
            <a:r>
              <a:rPr lang="en-GB" dirty="0"/>
              <a:t> </a:t>
            </a:r>
            <a:r>
              <a:rPr lang="en-GB" dirty="0" err="1"/>
              <a:t>sette</a:t>
            </a:r>
            <a:r>
              <a:rPr lang="en-GB" dirty="0"/>
              <a:t> inn </a:t>
            </a:r>
            <a:r>
              <a:rPr lang="en-GB" dirty="0" err="1"/>
              <a:t>bilde</a:t>
            </a:r>
            <a:endParaRPr lang="en-US" dirty="0"/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E944DA0E-80AB-CE07-001B-5C67DF94BFAE}"/>
              </a:ext>
            </a:extLst>
          </p:cNvPr>
          <p:cNvSpPr>
            <a:spLocks noGrp="1" noChangeAspect="1"/>
          </p:cNvSpPr>
          <p:nvPr>
            <p:ph type="pic" idx="13" hasCustomPrompt="1"/>
          </p:nvPr>
        </p:nvSpPr>
        <p:spPr>
          <a:xfrm>
            <a:off x="4112820" y="1"/>
            <a:ext cx="3962400" cy="6857999"/>
          </a:xfrm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dirty="0" err="1"/>
              <a:t>Klikk</a:t>
            </a:r>
            <a:r>
              <a:rPr lang="en-GB" dirty="0"/>
              <a:t> </a:t>
            </a:r>
            <a:r>
              <a:rPr lang="en-GB" dirty="0" err="1"/>
              <a:t>på</a:t>
            </a:r>
            <a:r>
              <a:rPr lang="en-GB" dirty="0"/>
              <a:t> </a:t>
            </a:r>
            <a:r>
              <a:rPr lang="en-GB" dirty="0" err="1"/>
              <a:t>ikonet</a:t>
            </a:r>
            <a:r>
              <a:rPr lang="en-GB" dirty="0"/>
              <a:t> for </a:t>
            </a:r>
            <a:r>
              <a:rPr lang="en-GB" dirty="0" err="1"/>
              <a:t>å</a:t>
            </a:r>
            <a:r>
              <a:rPr lang="en-GB" dirty="0"/>
              <a:t> </a:t>
            </a:r>
            <a:r>
              <a:rPr lang="en-GB" dirty="0" err="1"/>
              <a:t>sette</a:t>
            </a:r>
            <a:r>
              <a:rPr lang="en-GB" dirty="0"/>
              <a:t> inn </a:t>
            </a:r>
            <a:r>
              <a:rPr lang="en-GB" dirty="0" err="1"/>
              <a:t>bilde</a:t>
            </a:r>
            <a:endParaRPr lang="en-US" dirty="0"/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310063D9-A9A0-AC61-7E40-6CFA0AEE5B7C}"/>
              </a:ext>
            </a:extLst>
          </p:cNvPr>
          <p:cNvSpPr>
            <a:spLocks noGrp="1" noChangeAspect="1"/>
          </p:cNvSpPr>
          <p:nvPr>
            <p:ph type="pic" idx="14" hasCustomPrompt="1"/>
          </p:nvPr>
        </p:nvSpPr>
        <p:spPr>
          <a:xfrm>
            <a:off x="8229600" y="1"/>
            <a:ext cx="3962400" cy="6857999"/>
          </a:xfrm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dirty="0" err="1"/>
              <a:t>Klikk</a:t>
            </a:r>
            <a:r>
              <a:rPr lang="en-GB" dirty="0"/>
              <a:t> </a:t>
            </a:r>
            <a:r>
              <a:rPr lang="en-GB" dirty="0" err="1"/>
              <a:t>på</a:t>
            </a:r>
            <a:r>
              <a:rPr lang="en-GB" dirty="0"/>
              <a:t> </a:t>
            </a:r>
            <a:r>
              <a:rPr lang="en-GB" dirty="0" err="1"/>
              <a:t>ikonet</a:t>
            </a:r>
            <a:r>
              <a:rPr lang="en-GB" dirty="0"/>
              <a:t> for </a:t>
            </a:r>
            <a:r>
              <a:rPr lang="en-GB" dirty="0" err="1"/>
              <a:t>å</a:t>
            </a:r>
            <a:r>
              <a:rPr lang="en-GB" dirty="0"/>
              <a:t> </a:t>
            </a:r>
            <a:r>
              <a:rPr lang="en-GB" dirty="0" err="1"/>
              <a:t>sette</a:t>
            </a:r>
            <a:r>
              <a:rPr lang="en-GB" dirty="0"/>
              <a:t> inn </a:t>
            </a:r>
            <a:r>
              <a:rPr lang="en-GB" dirty="0" err="1"/>
              <a:t>bilde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651976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 mø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oup of blue triangles on a black background&#10;&#10;Description automatically generated">
            <a:extLst>
              <a:ext uri="{FF2B5EF4-FFF2-40B4-BE49-F238E27FC236}">
                <a16:creationId xmlns:a16="http://schemas.microsoft.com/office/drawing/2014/main" id="{2A268CB3-BEEA-A0E7-566C-CABFDEC11EA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4621376">
            <a:off x="9263492" y="3307080"/>
            <a:ext cx="2514600" cy="4038600"/>
          </a:xfrm>
          <a:prstGeom prst="rect">
            <a:avLst/>
          </a:prstGeom>
        </p:spPr>
      </p:pic>
      <p:pic>
        <p:nvPicPr>
          <p:cNvPr id="2" name="Picture 1" descr="A group of blue triangles on a black background&#10;&#10;Description automatically generated">
            <a:extLst>
              <a:ext uri="{FF2B5EF4-FFF2-40B4-BE49-F238E27FC236}">
                <a16:creationId xmlns:a16="http://schemas.microsoft.com/office/drawing/2014/main" id="{AC478272-F298-B87B-1E93-E009F50DA35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2842711">
            <a:off x="554866" y="-178104"/>
            <a:ext cx="2514600" cy="40386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 err="1"/>
              <a:t>i</a:t>
            </a:r>
            <a:r>
              <a:rPr lang="en-NO" dirty="0"/>
              <a:t>nspiria.no</a:t>
            </a:r>
          </a:p>
        </p:txBody>
      </p:sp>
      <p:pic>
        <p:nvPicPr>
          <p:cNvPr id="5" name="Picture 4" descr="A logo with colorful triangles&#10;&#10;Description automatically generated with medium confidence">
            <a:extLst>
              <a:ext uri="{FF2B5EF4-FFF2-40B4-BE49-F238E27FC236}">
                <a16:creationId xmlns:a16="http://schemas.microsoft.com/office/drawing/2014/main" id="{86B9887A-8A99-3CE0-87CB-9248BA7DE4D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289650" y="1625477"/>
            <a:ext cx="3413008" cy="3281232"/>
          </a:xfrm>
          <a:prstGeom prst="rect">
            <a:avLst/>
          </a:prstGeo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2D0687E-B56E-9DC7-5073-E2C29FAD0AA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0710" y="5326380"/>
            <a:ext cx="2982912" cy="1314450"/>
          </a:xfrm>
          <a:ln>
            <a:noFill/>
          </a:ln>
        </p:spPr>
        <p:txBody>
          <a:bodyPr/>
          <a:lstStyle>
            <a:lvl1pPr marL="0" indent="0">
              <a:buNone/>
              <a:defRPr sz="1400" b="0" u="none" cap="none" spc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lvl1pPr>
            <a:lvl2pPr marL="457200" indent="0">
              <a:buNone/>
              <a:defRPr b="0" cap="none" spc="0">
                <a:ln w="0"/>
                <a:solidFill>
                  <a:schemeClr val="accent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lvl2pPr>
            <a:lvl3pPr marL="914400" indent="0">
              <a:buNone/>
              <a:defRPr b="0" cap="none" spc="0">
                <a:ln w="0"/>
                <a:solidFill>
                  <a:schemeClr val="accent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lvl3pPr>
            <a:lvl4pPr>
              <a:defRPr b="0" cap="none" spc="0">
                <a:ln w="0"/>
                <a:solidFill>
                  <a:schemeClr val="accent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lvl4pPr>
            <a:lvl5pPr>
              <a:defRPr b="0" cap="none" spc="0">
                <a:ln w="0"/>
                <a:solidFill>
                  <a:schemeClr val="accent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lvl5pPr>
          </a:lstStyle>
          <a:p>
            <a:pPr lvl="0"/>
            <a:r>
              <a:rPr lang="en-GB" dirty="0"/>
              <a:t>KONTAKTINFO (</a:t>
            </a:r>
            <a:r>
              <a:rPr lang="en-GB" dirty="0" err="1"/>
              <a:t>navn</a:t>
            </a:r>
            <a:r>
              <a:rPr lang="en-GB" dirty="0"/>
              <a:t>, e-post, </a:t>
            </a:r>
            <a:r>
              <a:rPr lang="en-GB" dirty="0" err="1"/>
              <a:t>mobilnr</a:t>
            </a:r>
            <a:r>
              <a:rPr lang="en-GB" dirty="0"/>
              <a:t>)</a:t>
            </a:r>
          </a:p>
          <a:p>
            <a:pPr lvl="0"/>
            <a:r>
              <a:rPr lang="en-GB" dirty="0" err="1"/>
              <a:t>Navn</a:t>
            </a:r>
            <a:r>
              <a:rPr lang="en-GB" dirty="0"/>
              <a:t> </a:t>
            </a:r>
            <a:r>
              <a:rPr lang="en-GB" dirty="0" err="1"/>
              <a:t>Navnesen</a:t>
            </a:r>
            <a:endParaRPr lang="en-GB" dirty="0"/>
          </a:p>
          <a:p>
            <a:pPr lvl="0"/>
            <a:r>
              <a:rPr lang="en-GB" dirty="0" err="1"/>
              <a:t>Navn.navnesen@inspiria.no</a:t>
            </a:r>
            <a:endParaRPr lang="en-GB" dirty="0"/>
          </a:p>
          <a:p>
            <a:pPr lvl="0"/>
            <a:r>
              <a:rPr lang="en-GB" dirty="0"/>
              <a:t>0047 XXX XX XXX</a:t>
            </a:r>
          </a:p>
        </p:txBody>
      </p:sp>
    </p:spTree>
    <p:extLst>
      <p:ext uri="{BB962C8B-B14F-4D97-AF65-F5344CB8AC3E}">
        <p14:creationId xmlns:p14="http://schemas.microsoft.com/office/powerpoint/2010/main" val="192153774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s ly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 dirty="0" err="1"/>
              <a:t>i</a:t>
            </a:r>
            <a:r>
              <a:rPr lang="en-NO" dirty="0"/>
              <a:t>nspiria.no</a:t>
            </a:r>
          </a:p>
        </p:txBody>
      </p:sp>
      <p:sp>
        <p:nvSpPr>
          <p:cNvPr id="4" name="Right Triangle 3">
            <a:extLst>
              <a:ext uri="{FF2B5EF4-FFF2-40B4-BE49-F238E27FC236}">
                <a16:creationId xmlns:a16="http://schemas.microsoft.com/office/drawing/2014/main" id="{2593336D-7F45-4EAF-8B7B-D52583C1CB63}"/>
              </a:ext>
            </a:extLst>
          </p:cNvPr>
          <p:cNvSpPr/>
          <p:nvPr userDrawn="1"/>
        </p:nvSpPr>
        <p:spPr>
          <a:xfrm rot="1159958">
            <a:off x="75233" y="4658205"/>
            <a:ext cx="3454713" cy="2335846"/>
          </a:xfrm>
          <a:prstGeom prst="rtTriangle">
            <a:avLst/>
          </a:prstGeom>
          <a:solidFill>
            <a:schemeClr val="bg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O"/>
          </a:p>
        </p:txBody>
      </p:sp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3F0567D9-0FB6-1CD1-4BAA-C695F58B141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0710" y="5326380"/>
            <a:ext cx="2982912" cy="1314450"/>
          </a:xfrm>
          <a:ln>
            <a:noFill/>
          </a:ln>
        </p:spPr>
        <p:txBody>
          <a:bodyPr/>
          <a:lstStyle>
            <a:lvl1pPr marL="0" indent="0">
              <a:buNone/>
              <a:defRPr sz="1400" b="0" u="none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lvl1pPr>
            <a:lvl2pPr marL="457200" indent="0">
              <a:buNone/>
              <a:defRPr b="0" cap="none" spc="0">
                <a:ln w="0"/>
                <a:solidFill>
                  <a:schemeClr val="accent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lvl2pPr>
            <a:lvl3pPr marL="914400" indent="0">
              <a:buNone/>
              <a:defRPr b="0" cap="none" spc="0">
                <a:ln w="0"/>
                <a:solidFill>
                  <a:schemeClr val="accent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lvl3pPr>
            <a:lvl4pPr>
              <a:defRPr b="0" cap="none" spc="0">
                <a:ln w="0"/>
                <a:solidFill>
                  <a:schemeClr val="accent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lvl4pPr>
            <a:lvl5pPr>
              <a:defRPr b="0" cap="none" spc="0">
                <a:ln w="0"/>
                <a:solidFill>
                  <a:schemeClr val="accent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lvl5pPr>
          </a:lstStyle>
          <a:p>
            <a:pPr lvl="0"/>
            <a:r>
              <a:rPr lang="en-GB" dirty="0"/>
              <a:t>KONTAKTINFO (</a:t>
            </a:r>
            <a:r>
              <a:rPr lang="en-GB" dirty="0" err="1"/>
              <a:t>navn</a:t>
            </a:r>
            <a:r>
              <a:rPr lang="en-GB" dirty="0"/>
              <a:t>, e-post, </a:t>
            </a:r>
            <a:r>
              <a:rPr lang="en-GB" dirty="0" err="1"/>
              <a:t>mobilnr</a:t>
            </a:r>
            <a:r>
              <a:rPr lang="en-GB" dirty="0"/>
              <a:t>)</a:t>
            </a:r>
          </a:p>
          <a:p>
            <a:pPr lvl="0"/>
            <a:r>
              <a:rPr lang="en-GB" dirty="0" err="1"/>
              <a:t>Navn</a:t>
            </a:r>
            <a:r>
              <a:rPr lang="en-GB" dirty="0"/>
              <a:t> </a:t>
            </a:r>
            <a:r>
              <a:rPr lang="en-GB" dirty="0" err="1"/>
              <a:t>Navnesen</a:t>
            </a:r>
            <a:endParaRPr lang="en-GB" dirty="0"/>
          </a:p>
          <a:p>
            <a:pPr lvl="0"/>
            <a:r>
              <a:rPr lang="en-GB" dirty="0" err="1"/>
              <a:t>Navn.navnesen@inspiria.no</a:t>
            </a:r>
            <a:endParaRPr lang="en-GB" dirty="0"/>
          </a:p>
          <a:p>
            <a:pPr lvl="0"/>
            <a:r>
              <a:rPr lang="en-GB" dirty="0"/>
              <a:t>0047 XXX XX XXX</a:t>
            </a:r>
          </a:p>
        </p:txBody>
      </p:sp>
      <p:pic>
        <p:nvPicPr>
          <p:cNvPr id="7" name="Picture 6" descr="Colorful cubes flying in the air&#10;&#10;Description automatically generated">
            <a:extLst>
              <a:ext uri="{FF2B5EF4-FFF2-40B4-BE49-F238E27FC236}">
                <a16:creationId xmlns:a16="http://schemas.microsoft.com/office/drawing/2014/main" id="{8B9C0C16-068B-D938-345B-C6DD7629989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1448421">
            <a:off x="8603013" y="-260981"/>
            <a:ext cx="4129976" cy="4129976"/>
          </a:xfrm>
          <a:prstGeom prst="rect">
            <a:avLst/>
          </a:prstGeom>
        </p:spPr>
      </p:pic>
      <p:pic>
        <p:nvPicPr>
          <p:cNvPr id="6" name="Picture 5" descr="A logo for a science center&#10;&#10;Description automatically generated">
            <a:extLst>
              <a:ext uri="{FF2B5EF4-FFF2-40B4-BE49-F238E27FC236}">
                <a16:creationId xmlns:a16="http://schemas.microsoft.com/office/drawing/2014/main" id="{9248C4B2-ECA4-6311-D7C6-BEDA23FBCA5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91168" y="1520825"/>
            <a:ext cx="3289300" cy="316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8835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553384"/>
            <a:ext cx="10515600" cy="7878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530626"/>
            <a:ext cx="10515600" cy="4646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BD96AC57-1B33-9C49-76BA-8884BFA927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GB" dirty="0" err="1"/>
              <a:t>i</a:t>
            </a:r>
            <a:r>
              <a:rPr lang="en-NO" dirty="0"/>
              <a:t>nspiria.no</a:t>
            </a:r>
          </a:p>
        </p:txBody>
      </p:sp>
    </p:spTree>
    <p:extLst>
      <p:ext uri="{BB962C8B-B14F-4D97-AF65-F5344CB8AC3E}">
        <p14:creationId xmlns:p14="http://schemas.microsoft.com/office/powerpoint/2010/main" val="32244969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74" r:id="rId2"/>
    <p:sldLayoutId id="2147483673" r:id="rId3"/>
    <p:sldLayoutId id="2147483700" r:id="rId4"/>
    <p:sldLayoutId id="2147483699" r:id="rId5"/>
    <p:sldLayoutId id="2147483710" r:id="rId6"/>
    <p:sldLayoutId id="2147483711" r:id="rId7"/>
    <p:sldLayoutId id="2147483719" r:id="rId8"/>
    <p:sldLayoutId id="2147483676" r:id="rId9"/>
    <p:sldLayoutId id="2147483708" r:id="rId10"/>
    <p:sldLayoutId id="2147483720" r:id="rId11"/>
    <p:sldLayoutId id="2147483675" r:id="rId12"/>
    <p:sldLayoutId id="2147483707" r:id="rId13"/>
    <p:sldLayoutId id="2147483701" r:id="rId14"/>
    <p:sldLayoutId id="2147483703" r:id="rId15"/>
    <p:sldLayoutId id="2147483706" r:id="rId16"/>
    <p:sldLayoutId id="2147483705" r:id="rId17"/>
    <p:sldLayoutId id="2147483716" r:id="rId18"/>
    <p:sldLayoutId id="2147483677" r:id="rId19"/>
    <p:sldLayoutId id="2147483722" r:id="rId20"/>
    <p:sldLayoutId id="2147483681" r:id="rId21"/>
    <p:sldLayoutId id="2147483713" r:id="rId22"/>
    <p:sldLayoutId id="2147483714" r:id="rId23"/>
    <p:sldLayoutId id="2147483715" r:id="rId2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6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32" userDrawn="1">
          <p15:clr>
            <a:srgbClr val="F26B43"/>
          </p15:clr>
        </p15:guide>
        <p15:guide id="2" orient="horz" pos="3906" userDrawn="1">
          <p15:clr>
            <a:srgbClr val="F26B43"/>
          </p15:clr>
        </p15:guide>
        <p15:guide id="3" pos="529" userDrawn="1">
          <p15:clr>
            <a:srgbClr val="F26B43"/>
          </p15:clr>
        </p15:guide>
        <p15:guide id="4" pos="3840" userDrawn="1">
          <p15:clr>
            <a:srgbClr val="F26B43"/>
          </p15:clr>
        </p15:guide>
        <p15:guide id="5" pos="7151" userDrawn="1">
          <p15:clr>
            <a:srgbClr val="F26B43"/>
          </p15:clr>
        </p15:guide>
        <p15:guide id="6" orient="horz" pos="731" userDrawn="1">
          <p15:clr>
            <a:srgbClr val="F26B43"/>
          </p15:clr>
        </p15:guide>
        <p15:guide id="7" pos="7423" userDrawn="1">
          <p15:clr>
            <a:srgbClr val="F26B43"/>
          </p15:clr>
        </p15:guide>
        <p15:guide id="8" orient="horz" pos="95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3428DED9-AA7E-16B9-3E85-04D43142148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Muligheter - begrensninger</a:t>
            </a:r>
            <a:endParaRPr lang="en-NO" dirty="0"/>
          </a:p>
        </p:txBody>
      </p:sp>
      <p:sp>
        <p:nvSpPr>
          <p:cNvPr id="9" name="Subtitle 8">
            <a:extLst>
              <a:ext uri="{FF2B5EF4-FFF2-40B4-BE49-F238E27FC236}">
                <a16:creationId xmlns:a16="http://schemas.microsoft.com/office/drawing/2014/main" id="{B443BE82-C6C0-061B-DBE8-AC510A8C279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b="1" dirty="0"/>
              <a:t>Hva kan jeg få til i arbeidsuka?</a:t>
            </a:r>
          </a:p>
          <a:p>
            <a:endParaRPr lang="en-NO" dirty="0"/>
          </a:p>
        </p:txBody>
      </p:sp>
      <p:pic>
        <p:nvPicPr>
          <p:cNvPr id="2" name="Picture 2" descr="Karriereknappene | HK-dir">
            <a:extLst>
              <a:ext uri="{FF2B5EF4-FFF2-40B4-BE49-F238E27FC236}">
                <a16:creationId xmlns:a16="http://schemas.microsoft.com/office/drawing/2014/main" id="{4BCC482D-1F7A-5A97-68EF-865591E4A7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8461" y="261031"/>
            <a:ext cx="1971081" cy="1971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62148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96495AF-CB98-942F-F948-982EB56508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nb-NO" sz="4400" dirty="0"/>
            </a:br>
            <a:r>
              <a:rPr lang="nb-NO" sz="4400" dirty="0"/>
              <a:t>Dine muligheter – hva ser du for deg?</a:t>
            </a:r>
            <a:br>
              <a:rPr lang="nb-NO" sz="4400" dirty="0"/>
            </a:br>
            <a:endParaRPr lang="nb-NO" sz="4400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1523F0E-8B58-BB16-A40F-BDD6760684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0486" y="1675133"/>
            <a:ext cx="10515600" cy="4646337"/>
          </a:xfrm>
        </p:spPr>
        <p:txBody>
          <a:bodyPr/>
          <a:lstStyle/>
          <a:p>
            <a:r>
              <a:rPr lang="nb-NO" dirty="0"/>
              <a:t>Hva kunne du tenke deg å prøve eller lære i arbeidsuka?</a:t>
            </a:r>
          </a:p>
          <a:p>
            <a:endParaRPr lang="nb-NO" dirty="0"/>
          </a:p>
          <a:p>
            <a:r>
              <a:rPr lang="nb-NO" dirty="0"/>
              <a:t>Hva er du nysgjerrig på i arbeidsuka?</a:t>
            </a:r>
          </a:p>
          <a:p>
            <a:endParaRPr lang="nb-NO" dirty="0"/>
          </a:p>
          <a:p>
            <a:r>
              <a:rPr lang="nb-NO" dirty="0"/>
              <a:t>Hvilke jobber eller fag liker du?</a:t>
            </a:r>
          </a:p>
          <a:p>
            <a:endParaRPr lang="nb-NO" dirty="0"/>
          </a:p>
          <a:p>
            <a:r>
              <a:rPr lang="nb-NO" dirty="0"/>
              <a:t>Hva er du god på, som du tror du kan bruke i arbeidsuka?</a:t>
            </a:r>
          </a:p>
          <a:p>
            <a:endParaRPr lang="en-US" dirty="0"/>
          </a:p>
          <a:p>
            <a:endParaRPr lang="nb-NO" dirty="0"/>
          </a:p>
        </p:txBody>
      </p:sp>
      <p:pic>
        <p:nvPicPr>
          <p:cNvPr id="1026" name="Picture 2" descr="Karriereknappene | HK-dir">
            <a:extLst>
              <a:ext uri="{FF2B5EF4-FFF2-40B4-BE49-F238E27FC236}">
                <a16:creationId xmlns:a16="http://schemas.microsoft.com/office/drawing/2014/main" id="{7E221E63-A71B-2860-B3BF-9A7A6F32CF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6881" y="267319"/>
            <a:ext cx="2320332" cy="2320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83182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E1F0546-28F8-772B-6D1B-BB40F55177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nb-NO" sz="4400" dirty="0"/>
            </a:br>
            <a:r>
              <a:rPr lang="nb-NO" sz="4400" dirty="0"/>
              <a:t>Hva holder deg igjen – og hva kan du gjøre med det?</a:t>
            </a:r>
            <a:br>
              <a:rPr lang="nb-NO" sz="4400" dirty="0"/>
            </a:br>
            <a:endParaRPr lang="nb-NO" sz="4400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6914FB7-0BAB-1CC9-6E46-DD843C2720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7247" y="2604684"/>
            <a:ext cx="10515600" cy="5033947"/>
          </a:xfrm>
        </p:spPr>
        <p:txBody>
          <a:bodyPr>
            <a:normAutofit/>
          </a:bodyPr>
          <a:lstStyle/>
          <a:p>
            <a:r>
              <a:rPr lang="nb-NO" dirty="0"/>
              <a:t>Hva synes du er litt vanskelig eller skummelt med arbeidsuka?</a:t>
            </a:r>
          </a:p>
          <a:p>
            <a:endParaRPr lang="nb-NO" dirty="0"/>
          </a:p>
          <a:p>
            <a:r>
              <a:rPr lang="nb-NO" dirty="0"/>
              <a:t>Hva kan gjøre det vanskelig å gjøre en god jobb (eks: nerver, usikkerhet, transport, språk, søvn)?</a:t>
            </a:r>
          </a:p>
          <a:p>
            <a:endParaRPr lang="nb-NO" dirty="0"/>
          </a:p>
          <a:p>
            <a:r>
              <a:rPr lang="nb-NO" dirty="0"/>
              <a:t>Hvem kan hjelpe deg hvis noe blir utfordrende?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</p:txBody>
      </p:sp>
      <p:pic>
        <p:nvPicPr>
          <p:cNvPr id="4" name="Picture 2" descr="Karriereknappene | HK-dir">
            <a:extLst>
              <a:ext uri="{FF2B5EF4-FFF2-40B4-BE49-F238E27FC236}">
                <a16:creationId xmlns:a16="http://schemas.microsoft.com/office/drawing/2014/main" id="{FE0CFA0E-CD3F-D518-1A24-68D37771B9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0329" y="619275"/>
            <a:ext cx="1685407" cy="1685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73864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1BCE531-A5E5-F87A-32FA-66B41A23C6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nb-NO" sz="4400" dirty="0"/>
            </a:br>
            <a:r>
              <a:rPr lang="nb-NO" sz="4400" dirty="0"/>
              <a:t>"Innenfor eller utenfor?" </a:t>
            </a:r>
            <a:br>
              <a:rPr lang="nb-NO" sz="4400" dirty="0"/>
            </a:br>
            <a:r>
              <a:rPr lang="nb-NO" sz="4400" dirty="0"/>
              <a:t>Hva tror du du kan få til i arbeidsuka?</a:t>
            </a:r>
            <a:br>
              <a:rPr lang="nb-NO" sz="4400" dirty="0"/>
            </a:br>
            <a:endParaRPr lang="nb-NO" sz="4400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B0864E5-B848-120F-21D3-583C27230B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4657" y="1801560"/>
            <a:ext cx="10515600" cy="4646337"/>
          </a:xfrm>
        </p:spPr>
        <p:txBody>
          <a:bodyPr>
            <a:normAutofit fontScale="85000" lnSpcReduction="20000"/>
          </a:bodyPr>
          <a:lstStyle/>
          <a:p>
            <a:r>
              <a:rPr lang="nb-NO" dirty="0"/>
              <a:t>Si hei til alle på arbeidsplassen</a:t>
            </a:r>
          </a:p>
          <a:p>
            <a:r>
              <a:rPr lang="nb-NO" dirty="0"/>
              <a:t>Spørre om hjelp hvis du ikke skjønner oppgaven</a:t>
            </a:r>
          </a:p>
          <a:p>
            <a:r>
              <a:rPr lang="nb-NO" dirty="0"/>
              <a:t>Gjøre en oppgave alene</a:t>
            </a:r>
          </a:p>
          <a:p>
            <a:r>
              <a:rPr lang="nb-NO" dirty="0"/>
              <a:t>Bli kjent med nye voksne</a:t>
            </a:r>
          </a:p>
          <a:p>
            <a:r>
              <a:rPr lang="nb-NO" dirty="0"/>
              <a:t>Ta imot en tilbakemelding uten å ta det personlig</a:t>
            </a:r>
          </a:p>
          <a:p>
            <a:r>
              <a:rPr lang="nb-NO" dirty="0"/>
              <a:t>Komme tidsnok hver dag</a:t>
            </a:r>
          </a:p>
          <a:p>
            <a:r>
              <a:rPr lang="nb-NO" dirty="0"/>
              <a:t>Takle å gjøre noe feil</a:t>
            </a:r>
          </a:p>
          <a:p>
            <a:r>
              <a:rPr lang="nb-NO" dirty="0"/>
              <a:t>Jobbe en hel dag uten å sjekke mobilen</a:t>
            </a:r>
          </a:p>
          <a:p>
            <a:r>
              <a:rPr lang="nb-NO" dirty="0"/>
              <a:t>Snakke med kunder eller besøkende</a:t>
            </a:r>
          </a:p>
          <a:p>
            <a:r>
              <a:rPr lang="nb-NO" dirty="0"/>
              <a:t>Gjøre noe du aldri har gjort før</a:t>
            </a:r>
          </a:p>
          <a:p>
            <a:r>
              <a:rPr lang="nb-NO" dirty="0"/>
              <a:t>Takle å kjede deg litt</a:t>
            </a:r>
          </a:p>
          <a:p>
            <a:r>
              <a:rPr lang="nb-NO" dirty="0"/>
              <a:t>Gjøre en oppgave du ikke har lyst til</a:t>
            </a:r>
          </a:p>
          <a:p>
            <a:endParaRPr lang="nb-NO" dirty="0"/>
          </a:p>
        </p:txBody>
      </p:sp>
      <p:pic>
        <p:nvPicPr>
          <p:cNvPr id="4" name="Picture 2" descr="Karriereknappene | HK-dir">
            <a:extLst>
              <a:ext uri="{FF2B5EF4-FFF2-40B4-BE49-F238E27FC236}">
                <a16:creationId xmlns:a16="http://schemas.microsoft.com/office/drawing/2014/main" id="{915EA36F-3B4E-C4E3-03D8-F9C46360DC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80691" y="208037"/>
            <a:ext cx="1685407" cy="1685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04122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EAA7AE-E4B2-D0AF-1E26-0CF4CA15D6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Husk at; 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A3CE1FC-3BE3-8595-5122-EF7EED7F12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6600" y="1878969"/>
            <a:ext cx="10515600" cy="4646337"/>
          </a:xfrm>
        </p:spPr>
        <p:txBody>
          <a:bodyPr/>
          <a:lstStyle/>
          <a:p>
            <a:r>
              <a:rPr lang="nb-NO" dirty="0"/>
              <a:t>Noen begrensninger er reelle – da må vi finne en annen vei</a:t>
            </a:r>
          </a:p>
          <a:p>
            <a:endParaRPr lang="nb-NO" dirty="0"/>
          </a:p>
          <a:p>
            <a:r>
              <a:rPr lang="nb-NO" dirty="0"/>
              <a:t>Noen begrensninger finnes bare i hodet – da kan vi utfordre dem litt</a:t>
            </a:r>
          </a:p>
          <a:p>
            <a:endParaRPr lang="nb-NO" dirty="0"/>
          </a:p>
          <a:p>
            <a:r>
              <a:rPr lang="nb-NO" dirty="0"/>
              <a:t>Det trenger ikke være perfekt – du skal bare </a:t>
            </a:r>
            <a:r>
              <a:rPr lang="nb-NO" b="1" dirty="0"/>
              <a:t>prøve</a:t>
            </a:r>
          </a:p>
          <a:p>
            <a:endParaRPr lang="nb-NO" dirty="0"/>
          </a:p>
          <a:p>
            <a:r>
              <a:rPr lang="nb-NO" dirty="0"/>
              <a:t>Små steg er også fremskritt!</a:t>
            </a:r>
          </a:p>
          <a:p>
            <a:endParaRPr lang="nb-NO" dirty="0"/>
          </a:p>
        </p:txBody>
      </p:sp>
      <p:pic>
        <p:nvPicPr>
          <p:cNvPr id="4" name="Picture 2" descr="Karriereknappene | HK-dir">
            <a:extLst>
              <a:ext uri="{FF2B5EF4-FFF2-40B4-BE49-F238E27FC236}">
                <a16:creationId xmlns:a16="http://schemas.microsoft.com/office/drawing/2014/main" id="{BBC40F0D-3803-325B-D855-B999F600C9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80691" y="208037"/>
            <a:ext cx="1685407" cy="1685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93407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E8951D9-F74A-9449-E9DC-5801BD7EDB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9003" y="3150485"/>
            <a:ext cx="3279185" cy="464046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2F0D87F-2CC2-5F15-6A1C-865A20AE43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678" y="3529698"/>
            <a:ext cx="1992812" cy="282008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30B15DA-129E-20DC-D9D5-A857F615C1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2868" y="3019888"/>
            <a:ext cx="3463757" cy="4901654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2A529049-4D92-5EAF-7814-2E58A98FE0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07997" y="1051633"/>
            <a:ext cx="9713498" cy="2897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65245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INSPIRIA blue">
      <a:dk1>
        <a:srgbClr val="0066A0"/>
      </a:dk1>
      <a:lt1>
        <a:srgbClr val="E5F7FF"/>
      </a:lt1>
      <a:dk2>
        <a:srgbClr val="0066A0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 2013 -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Pmal_blaa_INSPIRIA" id="{E0CE9A63-45A6-9742-8C3E-E3C4A77CC2E2}" vid="{FD4B937F-5B0E-664F-A9B5-89AEA5D2861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4370</TotalTime>
  <Words>258</Words>
  <Application>Microsoft Office PowerPoint</Application>
  <PresentationFormat>Widescreen</PresentationFormat>
  <Paragraphs>38</Paragraphs>
  <Slides>6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6</vt:i4>
      </vt:variant>
    </vt:vector>
  </HeadingPairs>
  <TitlesOfParts>
    <vt:vector size="11" baseType="lpstr">
      <vt:lpstr>Aptos</vt:lpstr>
      <vt:lpstr>Arial</vt:lpstr>
      <vt:lpstr>Calibri</vt:lpstr>
      <vt:lpstr>Calibri Light</vt:lpstr>
      <vt:lpstr>Office Theme</vt:lpstr>
      <vt:lpstr>Muligheter - begrensninger</vt:lpstr>
      <vt:lpstr> Dine muligheter – hva ser du for deg? </vt:lpstr>
      <vt:lpstr> Hva holder deg igjen – og hva kan du gjøre med det? </vt:lpstr>
      <vt:lpstr> "Innenfor eller utenfor?"  Hva tror du du kan få til i arbeidsuka? </vt:lpstr>
      <vt:lpstr>Husk at; </vt:lpstr>
      <vt:lpstr>PowerPoint-presentasjon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Therese Lande Patrick</dc:creator>
  <cp:keywords/>
  <dc:description/>
  <cp:lastModifiedBy>Marianne Moe</cp:lastModifiedBy>
  <cp:revision>17</cp:revision>
  <dcterms:created xsi:type="dcterms:W3CDTF">2025-01-13T13:00:36Z</dcterms:created>
  <dcterms:modified xsi:type="dcterms:W3CDTF">2025-07-03T07:41:56Z</dcterms:modified>
  <cp:category/>
</cp:coreProperties>
</file>